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
  </p:notesMasterIdLst>
  <p:sldIdLst>
    <p:sldId id="256" r:id="rId2"/>
    <p:sldId id="261" r:id="rId3"/>
    <p:sldId id="262" r:id="rId4"/>
    <p:sldId id="263" r:id="rId5"/>
    <p:sldId id="264" r:id="rId6"/>
    <p:sldId id="265" r:id="rId7"/>
    <p:sldId id="266" r:id="rId8"/>
    <p:sldId id="269" r:id="rId9"/>
    <p:sldId id="272" r:id="rId10"/>
    <p:sldId id="273" r:id="rId11"/>
    <p:sldId id="274" r:id="rId12"/>
    <p:sldId id="275" r:id="rId13"/>
    <p:sldId id="277" r:id="rId14"/>
    <p:sldId id="278" r:id="rId15"/>
    <p:sldId id="259" r:id="rId16"/>
  </p:sldIdLst>
  <p:sldSz cx="12192000" cy="6858000"/>
  <p:notesSz cx="6858000" cy="9144000"/>
  <p:embeddedFontLst>
    <p:embeddedFont>
      <p:font typeface="Libre Baskerville" panose="02000000000000000000" pitchFamily="2" charset="0"/>
      <p:regular r:id="rId18"/>
      <p:bold r:id="rId19"/>
      <p:italic r:id="rId20"/>
    </p:embeddedFont>
    <p:embeddedFont>
      <p:font typeface="Segoe UI Emoji" panose="020B0502040204020203" pitchFamily="34" charset="0"/>
      <p:regular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5" roundtripDataSignature="AMtx7mhnFQsu0qTBRZ+C47HNp0tuHCNko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79FD7E-DDF3-406A-B48D-DC525F27C456}" v="137" dt="2024-02-23T06:54:06.2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598" autoAdjust="0"/>
  </p:normalViewPr>
  <p:slideViewPr>
    <p:cSldViewPr snapToGrid="0">
      <p:cViewPr varScale="1">
        <p:scale>
          <a:sx n="80" d="100"/>
          <a:sy n="80" d="100"/>
        </p:scale>
        <p:origin x="75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14" name="Google Shape;11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20" name="Google Shape;20;p7"/>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27" name="Google Shape;27;p8"/>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
        <p:cNvGrpSpPr/>
        <p:nvPr/>
      </p:nvGrpSpPr>
      <p:grpSpPr>
        <a:xfrm>
          <a:off x="0" y="0"/>
          <a:ext cx="0" cy="0"/>
          <a:chOff x="0" y="0"/>
          <a:chExt cx="0" cy="0"/>
        </a:xfrm>
      </p:grpSpPr>
      <p:sp>
        <p:nvSpPr>
          <p:cNvPr id="29" name="Google Shape;29;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32" name="Google Shape;32;p9"/>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3"/>
        <p:cNvGrpSpPr/>
        <p:nvPr/>
      </p:nvGrpSpPr>
      <p:grpSpPr>
        <a:xfrm>
          <a:off x="0" y="0"/>
          <a:ext cx="0" cy="0"/>
          <a:chOff x="0" y="0"/>
          <a:chExt cx="0" cy="0"/>
        </a:xfrm>
      </p:grpSpPr>
      <p:sp>
        <p:nvSpPr>
          <p:cNvPr id="34" name="Google Shape;34;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39" name="Google Shape;39;p10"/>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1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3" name="Google Shape;43;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46" name="Google Shape;46;p11"/>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7"/>
        <p:cNvGrpSpPr/>
        <p:nvPr/>
      </p:nvGrpSpPr>
      <p:grpSpPr>
        <a:xfrm>
          <a:off x="0" y="0"/>
          <a:ext cx="0" cy="0"/>
          <a:chOff x="0" y="0"/>
          <a:chExt cx="0" cy="0"/>
        </a:xfrm>
      </p:grpSpPr>
      <p:sp>
        <p:nvSpPr>
          <p:cNvPr id="48" name="Google Shape;48;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1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54" name="Google Shape;54;p12"/>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8" name="Google Shape;58;p1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1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0" name="Google Shape;60;p1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64" name="Google Shape;64;p13"/>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5"/>
          <p:cNvSpPr>
            <a:spLocks noGrp="1"/>
          </p:cNvSpPr>
          <p:nvPr>
            <p:ph type="pic" idx="2"/>
          </p:nvPr>
        </p:nvSpPr>
        <p:spPr>
          <a:xfrm>
            <a:off x="5183188" y="987425"/>
            <a:ext cx="6172200" cy="4873625"/>
          </a:xfrm>
          <a:prstGeom prst="rect">
            <a:avLst/>
          </a:prstGeom>
          <a:noFill/>
          <a:ln>
            <a:noFill/>
          </a:ln>
        </p:spPr>
      </p:sp>
      <p:sp>
        <p:nvSpPr>
          <p:cNvPr id="76" name="Google Shape;76;p1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80" name="Google Shape;80;p15"/>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87" name="Google Shape;87;p16"/>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mohansuneel/" TargetMode="External"/><Relationship Id="rId2" Type="http://schemas.openxmlformats.org/officeDocument/2006/relationships/hyperlink" Target="https://github.com/MohanSuneel"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
          <p:cNvPicPr preferRelativeResize="0"/>
          <p:nvPr/>
        </p:nvPicPr>
        <p:blipFill rotWithShape="1">
          <a:blip r:embed="rId3">
            <a:alphaModFix/>
          </a:blip>
          <a:srcRect/>
          <a:stretch/>
        </p:blipFill>
        <p:spPr>
          <a:xfrm>
            <a:off x="1185" y="0"/>
            <a:ext cx="12190815" cy="6202837"/>
          </a:xfrm>
          <a:prstGeom prst="rect">
            <a:avLst/>
          </a:prstGeom>
          <a:noFill/>
          <a:ln>
            <a:noFill/>
          </a:ln>
        </p:spPr>
      </p:pic>
      <p:sp>
        <p:nvSpPr>
          <p:cNvPr id="99" name="Google Shape;99;p1"/>
          <p:cNvSpPr txBox="1"/>
          <p:nvPr/>
        </p:nvSpPr>
        <p:spPr>
          <a:xfrm>
            <a:off x="2472905" y="3872154"/>
            <a:ext cx="7246189" cy="86173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br>
              <a:rPr lang="en-IN" sz="1800" b="0" i="0" u="none" strike="noStrike" cap="none" dirty="0">
                <a:solidFill>
                  <a:schemeClr val="dk1"/>
                </a:solidFill>
                <a:latin typeface="Calibri"/>
                <a:ea typeface="Calibri"/>
                <a:cs typeface="Calibri"/>
                <a:sym typeface="Calibri"/>
              </a:rPr>
            </a:br>
            <a:r>
              <a:rPr lang="en-IN" sz="3200" dirty="0"/>
              <a:t>AMCAT dataset EDA</a:t>
            </a:r>
            <a:endParaRPr sz="3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7718CB-A3E0-5E3A-EAAD-AC64A2C20954}"/>
              </a:ext>
            </a:extLst>
          </p:cNvPr>
          <p:cNvSpPr txBox="1"/>
          <p:nvPr/>
        </p:nvSpPr>
        <p:spPr>
          <a:xfrm>
            <a:off x="461914" y="509047"/>
            <a:ext cx="4694548" cy="461665"/>
          </a:xfrm>
          <a:prstGeom prst="rect">
            <a:avLst/>
          </a:prstGeom>
          <a:noFill/>
        </p:spPr>
        <p:txBody>
          <a:bodyPr wrap="square" rtlCol="0">
            <a:spAutoFit/>
          </a:bodyPr>
          <a:lstStyle/>
          <a:p>
            <a:r>
              <a:rPr lang="en-US" sz="2400" dirty="0">
                <a:solidFill>
                  <a:srgbClr val="FF0000"/>
                </a:solidFill>
              </a:rPr>
              <a:t>Bivariate Analysis</a:t>
            </a:r>
            <a:endParaRPr lang="en-IN" sz="2400" dirty="0">
              <a:solidFill>
                <a:srgbClr val="FF0000"/>
              </a:solidFill>
            </a:endParaRPr>
          </a:p>
        </p:txBody>
      </p:sp>
      <p:pic>
        <p:nvPicPr>
          <p:cNvPr id="4" name="Picture 3" descr="A graph of different colored bars&#10;&#10;Description automatically generated">
            <a:extLst>
              <a:ext uri="{FF2B5EF4-FFF2-40B4-BE49-F238E27FC236}">
                <a16:creationId xmlns:a16="http://schemas.microsoft.com/office/drawing/2014/main" id="{36E4C326-6559-B2D9-2CE1-CE5D9238788C}"/>
              </a:ext>
            </a:extLst>
          </p:cNvPr>
          <p:cNvPicPr>
            <a:picLocks noChangeAspect="1"/>
          </p:cNvPicPr>
          <p:nvPr/>
        </p:nvPicPr>
        <p:blipFill>
          <a:blip r:embed="rId2"/>
          <a:stretch>
            <a:fillRect/>
          </a:stretch>
        </p:blipFill>
        <p:spPr>
          <a:xfrm>
            <a:off x="6168274" y="187130"/>
            <a:ext cx="6023726" cy="4686528"/>
          </a:xfrm>
          <a:prstGeom prst="rect">
            <a:avLst/>
          </a:prstGeom>
        </p:spPr>
      </p:pic>
      <p:pic>
        <p:nvPicPr>
          <p:cNvPr id="6" name="Picture 5" descr="A comparison of a graph&#10;&#10;Description automatically generated with medium confidence">
            <a:extLst>
              <a:ext uri="{FF2B5EF4-FFF2-40B4-BE49-F238E27FC236}">
                <a16:creationId xmlns:a16="http://schemas.microsoft.com/office/drawing/2014/main" id="{4449DFC4-013E-F853-34DE-0F6FE0A3907F}"/>
              </a:ext>
            </a:extLst>
          </p:cNvPr>
          <p:cNvPicPr>
            <a:picLocks noChangeAspect="1"/>
          </p:cNvPicPr>
          <p:nvPr/>
        </p:nvPicPr>
        <p:blipFill>
          <a:blip r:embed="rId3"/>
          <a:stretch>
            <a:fillRect/>
          </a:stretch>
        </p:blipFill>
        <p:spPr>
          <a:xfrm>
            <a:off x="241958" y="1109536"/>
            <a:ext cx="6023726" cy="3627434"/>
          </a:xfrm>
          <a:prstGeom prst="rect">
            <a:avLst/>
          </a:prstGeom>
        </p:spPr>
      </p:pic>
      <p:sp>
        <p:nvSpPr>
          <p:cNvPr id="7" name="TextBox 6">
            <a:extLst>
              <a:ext uri="{FF2B5EF4-FFF2-40B4-BE49-F238E27FC236}">
                <a16:creationId xmlns:a16="http://schemas.microsoft.com/office/drawing/2014/main" id="{C6425509-6F91-920B-8B70-FC403A7DD098}"/>
              </a:ext>
            </a:extLst>
          </p:cNvPr>
          <p:cNvSpPr txBox="1"/>
          <p:nvPr/>
        </p:nvSpPr>
        <p:spPr>
          <a:xfrm>
            <a:off x="593889" y="4736970"/>
            <a:ext cx="4722829" cy="1169551"/>
          </a:xfrm>
          <a:prstGeom prst="rect">
            <a:avLst/>
          </a:prstGeom>
          <a:noFill/>
        </p:spPr>
        <p:txBody>
          <a:bodyPr wrap="square" rtlCol="0">
            <a:spAutoFit/>
          </a:bodyPr>
          <a:lstStyle/>
          <a:p>
            <a:br>
              <a:rPr lang="en-US" dirty="0">
                <a:solidFill>
                  <a:schemeClr val="bg2">
                    <a:lumMod val="50000"/>
                  </a:schemeClr>
                </a:solidFill>
                <a:latin typeface="Segoe UI Emoji" panose="020B0502040204020203" pitchFamily="34" charset="0"/>
                <a:ea typeface="Segoe UI Emoji" panose="020B0502040204020203" pitchFamily="34" charset="0"/>
              </a:rPr>
            </a:br>
            <a:r>
              <a:rPr lang="en-US" b="0" i="0" dirty="0">
                <a:solidFill>
                  <a:schemeClr val="bg2">
                    <a:lumMod val="50000"/>
                  </a:schemeClr>
                </a:solidFill>
                <a:effectLst/>
                <a:latin typeface="Segoe UI Emoji" panose="020B0502040204020203" pitchFamily="34" charset="0"/>
                <a:ea typeface="Segoe UI Emoji" panose="020B0502040204020203" pitchFamily="34" charset="0"/>
              </a:rPr>
              <a:t>The data shows a slight variance in mean salary between genders, but determining significance requires further analysis, possibly involving statistical tests to ascertain if the difference is statistically meaningful or due to chance.</a:t>
            </a:r>
            <a:endParaRPr lang="en-IN" dirty="0">
              <a:solidFill>
                <a:schemeClr val="bg2">
                  <a:lumMod val="50000"/>
                </a:schemeClr>
              </a:solidFill>
              <a:latin typeface="Segoe UI Emoji" panose="020B0502040204020203" pitchFamily="34" charset="0"/>
              <a:ea typeface="Segoe UI Emoji" panose="020B0502040204020203" pitchFamily="34" charset="0"/>
            </a:endParaRPr>
          </a:p>
        </p:txBody>
      </p:sp>
      <p:sp>
        <p:nvSpPr>
          <p:cNvPr id="8" name="TextBox 7">
            <a:extLst>
              <a:ext uri="{FF2B5EF4-FFF2-40B4-BE49-F238E27FC236}">
                <a16:creationId xmlns:a16="http://schemas.microsoft.com/office/drawing/2014/main" id="{9B2DC0CA-E0D2-3DAE-6425-B51C598036C2}"/>
              </a:ext>
            </a:extLst>
          </p:cNvPr>
          <p:cNvSpPr txBox="1"/>
          <p:nvPr/>
        </p:nvSpPr>
        <p:spPr>
          <a:xfrm>
            <a:off x="6693032" y="4736970"/>
            <a:ext cx="5203596" cy="1600438"/>
          </a:xfrm>
          <a:prstGeom prst="rect">
            <a:avLst/>
          </a:prstGeom>
          <a:noFill/>
        </p:spPr>
        <p:txBody>
          <a:bodyPr wrap="square" rtlCol="0">
            <a:spAutoFit/>
          </a:bodyPr>
          <a:lstStyle/>
          <a:p>
            <a:br>
              <a:rPr lang="en-US" dirty="0">
                <a:solidFill>
                  <a:schemeClr val="accent4">
                    <a:lumMod val="50000"/>
                  </a:schemeClr>
                </a:solidFill>
                <a:latin typeface="Segoe UI Emoji" panose="020B0502040204020203" pitchFamily="34" charset="0"/>
                <a:ea typeface="Segoe UI Emoji" panose="020B0502040204020203" pitchFamily="34" charset="0"/>
              </a:rPr>
            </a:br>
            <a:r>
              <a:rPr lang="en-US" b="0" i="0" dirty="0">
                <a:solidFill>
                  <a:schemeClr val="accent4">
                    <a:lumMod val="50000"/>
                  </a:schemeClr>
                </a:solidFill>
                <a:effectLst/>
                <a:latin typeface="Segoe UI Emoji" panose="020B0502040204020203" pitchFamily="34" charset="0"/>
                <a:ea typeface="Segoe UI Emoji" panose="020B0502040204020203" pitchFamily="34" charset="0"/>
              </a:rPr>
              <a:t>The data indicates a gender preference disparity in specialization choices among graduates: males lean towards computer engineering, while females show a preference for computer science as their field of study. This divergence highlights potential gender-based inclinations or societal influences in career paths within the technology sector.</a:t>
            </a:r>
            <a:endParaRPr lang="en-IN" dirty="0">
              <a:solidFill>
                <a:schemeClr val="accent4">
                  <a:lumMod val="50000"/>
                </a:schemeClr>
              </a:solidFill>
              <a:latin typeface="Segoe UI Emoji" panose="020B0502040204020203" pitchFamily="34" charset="0"/>
              <a:ea typeface="Segoe UI Emoji" panose="020B0502040204020203" pitchFamily="34" charset="0"/>
            </a:endParaRPr>
          </a:p>
        </p:txBody>
      </p:sp>
      <p:sp>
        <p:nvSpPr>
          <p:cNvPr id="9" name="TextBox 8">
            <a:extLst>
              <a:ext uri="{FF2B5EF4-FFF2-40B4-BE49-F238E27FC236}">
                <a16:creationId xmlns:a16="http://schemas.microsoft.com/office/drawing/2014/main" id="{1CF35FCF-731D-058C-DDE7-B0D14046584D}"/>
              </a:ext>
            </a:extLst>
          </p:cNvPr>
          <p:cNvSpPr txBox="1"/>
          <p:nvPr/>
        </p:nvSpPr>
        <p:spPr>
          <a:xfrm>
            <a:off x="5316718" y="4873658"/>
            <a:ext cx="1376314" cy="738664"/>
          </a:xfrm>
          <a:prstGeom prst="rect">
            <a:avLst/>
          </a:prstGeom>
          <a:noFill/>
        </p:spPr>
        <p:txBody>
          <a:bodyPr wrap="square" rtlCol="0">
            <a:spAutoFit/>
          </a:bodyPr>
          <a:lstStyle/>
          <a:p>
            <a:r>
              <a:rPr lang="en-US" dirty="0"/>
              <a:t>Male</a:t>
            </a:r>
          </a:p>
          <a:p>
            <a:r>
              <a:rPr lang="en-US" dirty="0"/>
              <a:t>     v/s </a:t>
            </a:r>
          </a:p>
          <a:p>
            <a:r>
              <a:rPr lang="en-US" dirty="0"/>
              <a:t>          Female</a:t>
            </a:r>
            <a:endParaRPr lang="en-IN" dirty="0"/>
          </a:p>
        </p:txBody>
      </p:sp>
      <p:sp>
        <p:nvSpPr>
          <p:cNvPr id="10" name="Oval 9">
            <a:extLst>
              <a:ext uri="{FF2B5EF4-FFF2-40B4-BE49-F238E27FC236}">
                <a16:creationId xmlns:a16="http://schemas.microsoft.com/office/drawing/2014/main" id="{2F8046A9-391D-1462-51E9-3C9580243F12}"/>
              </a:ext>
            </a:extLst>
          </p:cNvPr>
          <p:cNvSpPr/>
          <p:nvPr/>
        </p:nvSpPr>
        <p:spPr>
          <a:xfrm>
            <a:off x="5081048" y="4826058"/>
            <a:ext cx="1536570" cy="922406"/>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Male</a:t>
            </a:r>
          </a:p>
          <a:p>
            <a:pPr algn="ctr"/>
            <a:r>
              <a:rPr lang="en-US" dirty="0">
                <a:ln w="0"/>
                <a:solidFill>
                  <a:schemeClr val="tx1"/>
                </a:solidFill>
                <a:effectLst>
                  <a:outerShdw blurRad="38100" dist="19050" dir="2700000" algn="tl" rotWithShape="0">
                    <a:schemeClr val="dk1">
                      <a:alpha val="40000"/>
                    </a:schemeClr>
                  </a:outerShdw>
                </a:effectLst>
              </a:rPr>
              <a:t> v/s</a:t>
            </a:r>
          </a:p>
          <a:p>
            <a:pPr algn="ctr"/>
            <a:r>
              <a:rPr lang="en-US" dirty="0">
                <a:ln w="0"/>
                <a:solidFill>
                  <a:schemeClr val="tx1"/>
                </a:solidFill>
                <a:effectLst>
                  <a:outerShdw blurRad="38100" dist="19050" dir="2700000" algn="tl" rotWithShape="0">
                    <a:schemeClr val="dk1">
                      <a:alpha val="40000"/>
                    </a:schemeClr>
                  </a:outerShdw>
                </a:effectLst>
              </a:rPr>
              <a:t>      Female</a:t>
            </a:r>
            <a:endParaRPr lang="en-IN" dirty="0"/>
          </a:p>
        </p:txBody>
      </p:sp>
    </p:spTree>
    <p:extLst>
      <p:ext uri="{BB962C8B-B14F-4D97-AF65-F5344CB8AC3E}">
        <p14:creationId xmlns:p14="http://schemas.microsoft.com/office/powerpoint/2010/main" val="4142777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arison of a graph&#10;&#10;Description automatically generated with medium confidence">
            <a:extLst>
              <a:ext uri="{FF2B5EF4-FFF2-40B4-BE49-F238E27FC236}">
                <a16:creationId xmlns:a16="http://schemas.microsoft.com/office/drawing/2014/main" id="{7E8E4A02-363C-A8BB-5797-5230299F1437}"/>
              </a:ext>
            </a:extLst>
          </p:cNvPr>
          <p:cNvPicPr>
            <a:picLocks noChangeAspect="1"/>
          </p:cNvPicPr>
          <p:nvPr/>
        </p:nvPicPr>
        <p:blipFill>
          <a:blip r:embed="rId2"/>
          <a:stretch>
            <a:fillRect/>
          </a:stretch>
        </p:blipFill>
        <p:spPr>
          <a:xfrm>
            <a:off x="0" y="269952"/>
            <a:ext cx="8801863" cy="2520895"/>
          </a:xfrm>
          <a:prstGeom prst="rect">
            <a:avLst/>
          </a:prstGeom>
        </p:spPr>
      </p:pic>
      <p:pic>
        <p:nvPicPr>
          <p:cNvPr id="5" name="Picture 4" descr="A comparison of a bar graph&#10;&#10;Description automatically generated with medium confidence">
            <a:extLst>
              <a:ext uri="{FF2B5EF4-FFF2-40B4-BE49-F238E27FC236}">
                <a16:creationId xmlns:a16="http://schemas.microsoft.com/office/drawing/2014/main" id="{608C635E-BAD9-4D72-9A93-3045A26362B0}"/>
              </a:ext>
            </a:extLst>
          </p:cNvPr>
          <p:cNvPicPr>
            <a:picLocks noChangeAspect="1"/>
          </p:cNvPicPr>
          <p:nvPr/>
        </p:nvPicPr>
        <p:blipFill>
          <a:blip r:embed="rId3"/>
          <a:stretch>
            <a:fillRect/>
          </a:stretch>
        </p:blipFill>
        <p:spPr>
          <a:xfrm>
            <a:off x="4313706" y="2880906"/>
            <a:ext cx="6853647" cy="2520895"/>
          </a:xfrm>
          <a:prstGeom prst="rect">
            <a:avLst/>
          </a:prstGeom>
        </p:spPr>
      </p:pic>
      <p:pic>
        <p:nvPicPr>
          <p:cNvPr id="7" name="Picture 6" descr="A comparison of a graph&#10;&#10;Description automatically generated with medium confidence">
            <a:extLst>
              <a:ext uri="{FF2B5EF4-FFF2-40B4-BE49-F238E27FC236}">
                <a16:creationId xmlns:a16="http://schemas.microsoft.com/office/drawing/2014/main" id="{C2A60194-E27D-5682-9182-753C7B891528}"/>
              </a:ext>
            </a:extLst>
          </p:cNvPr>
          <p:cNvPicPr>
            <a:picLocks noChangeAspect="1"/>
          </p:cNvPicPr>
          <p:nvPr/>
        </p:nvPicPr>
        <p:blipFill>
          <a:blip r:embed="rId4"/>
          <a:stretch>
            <a:fillRect/>
          </a:stretch>
        </p:blipFill>
        <p:spPr>
          <a:xfrm>
            <a:off x="4858069" y="179893"/>
            <a:ext cx="7333931" cy="2520895"/>
          </a:xfrm>
          <a:prstGeom prst="rect">
            <a:avLst/>
          </a:prstGeom>
        </p:spPr>
      </p:pic>
      <p:pic>
        <p:nvPicPr>
          <p:cNvPr id="11" name="Picture 10" descr="A graph of a person and person&#10;&#10;Description automatically generated">
            <a:extLst>
              <a:ext uri="{FF2B5EF4-FFF2-40B4-BE49-F238E27FC236}">
                <a16:creationId xmlns:a16="http://schemas.microsoft.com/office/drawing/2014/main" id="{14BA5A63-77D1-3462-0DF6-7E57953F6059}"/>
              </a:ext>
            </a:extLst>
          </p:cNvPr>
          <p:cNvPicPr>
            <a:picLocks noChangeAspect="1"/>
          </p:cNvPicPr>
          <p:nvPr/>
        </p:nvPicPr>
        <p:blipFill>
          <a:blip r:embed="rId5"/>
          <a:stretch>
            <a:fillRect/>
          </a:stretch>
        </p:blipFill>
        <p:spPr>
          <a:xfrm>
            <a:off x="9033875" y="520941"/>
            <a:ext cx="3158125" cy="1998523"/>
          </a:xfrm>
          <a:prstGeom prst="rect">
            <a:avLst/>
          </a:prstGeom>
        </p:spPr>
      </p:pic>
      <p:pic>
        <p:nvPicPr>
          <p:cNvPr id="13" name="Picture 12" descr="A graph of a person and person&#10;&#10;Description automatically generated">
            <a:extLst>
              <a:ext uri="{FF2B5EF4-FFF2-40B4-BE49-F238E27FC236}">
                <a16:creationId xmlns:a16="http://schemas.microsoft.com/office/drawing/2014/main" id="{0B6359A2-6616-F0AA-023B-12B76BCF5DCF}"/>
              </a:ext>
            </a:extLst>
          </p:cNvPr>
          <p:cNvPicPr>
            <a:picLocks noChangeAspect="1"/>
          </p:cNvPicPr>
          <p:nvPr/>
        </p:nvPicPr>
        <p:blipFill>
          <a:blip r:embed="rId6"/>
          <a:stretch>
            <a:fillRect/>
          </a:stretch>
        </p:blipFill>
        <p:spPr>
          <a:xfrm>
            <a:off x="7740529" y="3258766"/>
            <a:ext cx="3426824" cy="2143035"/>
          </a:xfrm>
          <a:prstGeom prst="rect">
            <a:avLst/>
          </a:prstGeom>
        </p:spPr>
      </p:pic>
      <p:sp>
        <p:nvSpPr>
          <p:cNvPr id="14" name="TextBox 13">
            <a:extLst>
              <a:ext uri="{FF2B5EF4-FFF2-40B4-BE49-F238E27FC236}">
                <a16:creationId xmlns:a16="http://schemas.microsoft.com/office/drawing/2014/main" id="{5D8A52A6-2444-46D1-DB2E-0D36FC629016}"/>
              </a:ext>
            </a:extLst>
          </p:cNvPr>
          <p:cNvSpPr txBox="1"/>
          <p:nvPr/>
        </p:nvSpPr>
        <p:spPr>
          <a:xfrm>
            <a:off x="337225" y="2788931"/>
            <a:ext cx="5758775" cy="892552"/>
          </a:xfrm>
          <a:prstGeom prst="rect">
            <a:avLst/>
          </a:prstGeom>
          <a:noFill/>
        </p:spPr>
        <p:txBody>
          <a:bodyPr wrap="square" rtlCol="0">
            <a:spAutoFit/>
          </a:bodyPr>
          <a:lstStyle/>
          <a:p>
            <a:r>
              <a:rPr lang="en-IN" sz="2400" b="1" i="0" dirty="0">
                <a:solidFill>
                  <a:srgbClr val="FF0000"/>
                </a:solidFill>
                <a:effectLst/>
                <a:latin typeface="+mj-lt"/>
                <a:ea typeface="Gungsuh" panose="020B0503020000020004" pitchFamily="18" charset="-127"/>
              </a:rPr>
              <a:t>Gender v/s AMCAT </a:t>
            </a:r>
            <a:r>
              <a:rPr lang="en-IN" sz="2800" b="1" i="0" dirty="0">
                <a:solidFill>
                  <a:srgbClr val="FF0000"/>
                </a:solidFill>
                <a:effectLst/>
                <a:latin typeface="+mj-lt"/>
                <a:ea typeface="Gungsuh" panose="020B0503020000020004" pitchFamily="18" charset="-127"/>
              </a:rPr>
              <a:t>scores</a:t>
            </a:r>
          </a:p>
          <a:p>
            <a:endParaRPr lang="en-IN" sz="2400" dirty="0">
              <a:solidFill>
                <a:srgbClr val="FF0000"/>
              </a:solidFill>
            </a:endParaRPr>
          </a:p>
        </p:txBody>
      </p:sp>
      <p:sp>
        <p:nvSpPr>
          <p:cNvPr id="15" name="TextBox 14">
            <a:extLst>
              <a:ext uri="{FF2B5EF4-FFF2-40B4-BE49-F238E27FC236}">
                <a16:creationId xmlns:a16="http://schemas.microsoft.com/office/drawing/2014/main" id="{0EA96E28-1930-9301-23F3-2F8C506DB0D5}"/>
              </a:ext>
            </a:extLst>
          </p:cNvPr>
          <p:cNvSpPr txBox="1"/>
          <p:nvPr/>
        </p:nvSpPr>
        <p:spPr>
          <a:xfrm>
            <a:off x="535021" y="3589507"/>
            <a:ext cx="3815371" cy="2462213"/>
          </a:xfrm>
          <a:prstGeom prst="rect">
            <a:avLst/>
          </a:prstGeom>
          <a:noFill/>
        </p:spPr>
        <p:txBody>
          <a:bodyPr wrap="square" rtlCol="0">
            <a:spAutoFit/>
          </a:bodyPr>
          <a:lstStyle/>
          <a:p>
            <a:br>
              <a:rPr lang="en-US" dirty="0">
                <a:solidFill>
                  <a:srgbClr val="002060"/>
                </a:solidFill>
                <a:latin typeface="Segoe UI Emoji" panose="020B0502040204020203" pitchFamily="34" charset="0"/>
                <a:ea typeface="Segoe UI Emoji" panose="020B0502040204020203" pitchFamily="34" charset="0"/>
              </a:rPr>
            </a:br>
            <a:r>
              <a:rPr lang="en-US" b="0" i="0" dirty="0">
                <a:solidFill>
                  <a:srgbClr val="002060"/>
                </a:solidFill>
                <a:effectLst/>
                <a:latin typeface="Segoe UI Emoji" panose="020B0502040204020203" pitchFamily="34" charset="0"/>
                <a:ea typeface="Segoe UI Emoji" panose="020B0502040204020203" pitchFamily="34" charset="0"/>
              </a:rPr>
              <a:t>In terms of performance, graduates across logical reasoning, quantitative analysis, domain knowledge, computer programming, electronics and semiconductors, and computer science exhibit similar levels. However, male graduates excel comparatively in civil engineering, mechanical engineering, and electrical engineering disciplines. This suggests potential gender-specific strengths or preferences within these engineering fields.</a:t>
            </a:r>
            <a:endParaRPr lang="en-IN" dirty="0">
              <a:solidFill>
                <a:srgbClr val="002060"/>
              </a:solidFill>
              <a:latin typeface="Segoe UI Emoji" panose="020B0502040204020203" pitchFamily="34" charset="0"/>
              <a:ea typeface="Segoe UI Emoji" panose="020B0502040204020203" pitchFamily="34" charset="0"/>
            </a:endParaRPr>
          </a:p>
        </p:txBody>
      </p:sp>
      <p:sp>
        <p:nvSpPr>
          <p:cNvPr id="19" name="Rectangle: Rounded Corners 18">
            <a:extLst>
              <a:ext uri="{FF2B5EF4-FFF2-40B4-BE49-F238E27FC236}">
                <a16:creationId xmlns:a16="http://schemas.microsoft.com/office/drawing/2014/main" id="{850F5DD0-5CEF-53DF-56A3-D82A7945BECA}"/>
              </a:ext>
            </a:extLst>
          </p:cNvPr>
          <p:cNvSpPr/>
          <p:nvPr/>
        </p:nvSpPr>
        <p:spPr>
          <a:xfrm>
            <a:off x="5052767" y="5542961"/>
            <a:ext cx="2121031" cy="1045087"/>
          </a:xfrm>
          <a:prstGeom prst="roundRect">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AMCAT Board Scores</a:t>
            </a:r>
            <a:endParaRPr lang="en-IN" dirty="0"/>
          </a:p>
        </p:txBody>
      </p:sp>
    </p:spTree>
    <p:extLst>
      <p:ext uri="{BB962C8B-B14F-4D97-AF65-F5344CB8AC3E}">
        <p14:creationId xmlns:p14="http://schemas.microsoft.com/office/powerpoint/2010/main" val="3721492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D10251-521D-1A20-E6A2-06097A54284F}"/>
              </a:ext>
            </a:extLst>
          </p:cNvPr>
          <p:cNvSpPr txBox="1"/>
          <p:nvPr/>
        </p:nvSpPr>
        <p:spPr>
          <a:xfrm>
            <a:off x="1704975" y="1432625"/>
            <a:ext cx="9937129" cy="738664"/>
          </a:xfrm>
          <a:prstGeom prst="rect">
            <a:avLst/>
          </a:prstGeom>
          <a:noFill/>
        </p:spPr>
        <p:txBody>
          <a:bodyPr wrap="square" rtlCol="0">
            <a:spAutoFit/>
          </a:bodyPr>
          <a:lstStyle/>
          <a:p>
            <a:r>
              <a:rPr lang="en-US" b="0" i="0" dirty="0">
                <a:solidFill>
                  <a:schemeClr val="tx2">
                    <a:lumMod val="25000"/>
                  </a:schemeClr>
                </a:solidFill>
                <a:effectLst/>
                <a:latin typeface="Segoe UI Emoji" panose="020B0502040204020203" pitchFamily="34" charset="0"/>
                <a:ea typeface="Segoe UI Emoji" panose="020B0502040204020203" pitchFamily="34" charset="0"/>
              </a:rPr>
              <a:t>Software engineers, system engineers, and managers are notably earning higher salaries in comparison to other roes. This trend underscores the value placed on technical expertise and leadership within the industry, reflecting the demand for specialized skills and managerial acumen in driving organizational success and innovation.</a:t>
            </a:r>
            <a:endParaRPr lang="en-IN" dirty="0">
              <a:solidFill>
                <a:schemeClr val="tx2">
                  <a:lumMod val="25000"/>
                </a:schemeClr>
              </a:solidFill>
              <a:latin typeface="Segoe UI Emoji" panose="020B0502040204020203" pitchFamily="34" charset="0"/>
              <a:ea typeface="Segoe UI Emoji" panose="020B0502040204020203" pitchFamily="34" charset="0"/>
            </a:endParaRPr>
          </a:p>
        </p:txBody>
      </p:sp>
      <p:sp>
        <p:nvSpPr>
          <p:cNvPr id="5" name="TextBox 4">
            <a:extLst>
              <a:ext uri="{FF2B5EF4-FFF2-40B4-BE49-F238E27FC236}">
                <a16:creationId xmlns:a16="http://schemas.microsoft.com/office/drawing/2014/main" id="{17C4A5F9-AEFC-6262-C68C-3D99041804E2}"/>
              </a:ext>
            </a:extLst>
          </p:cNvPr>
          <p:cNvSpPr txBox="1"/>
          <p:nvPr/>
        </p:nvSpPr>
        <p:spPr>
          <a:xfrm>
            <a:off x="254522" y="970960"/>
            <a:ext cx="2724347" cy="461665"/>
          </a:xfrm>
          <a:prstGeom prst="rect">
            <a:avLst/>
          </a:prstGeom>
          <a:noFill/>
        </p:spPr>
        <p:txBody>
          <a:bodyPr wrap="square" rtlCol="0">
            <a:spAutoFit/>
          </a:bodyPr>
          <a:lstStyle/>
          <a:p>
            <a:r>
              <a:rPr lang="en-US" sz="2400" dirty="0">
                <a:solidFill>
                  <a:srgbClr val="FF0000"/>
                </a:solidFill>
              </a:rPr>
              <a:t>Job role vs salary</a:t>
            </a:r>
            <a:endParaRPr lang="en-IN" sz="2400" dirty="0">
              <a:solidFill>
                <a:srgbClr val="FF0000"/>
              </a:solidFill>
            </a:endParaRPr>
          </a:p>
        </p:txBody>
      </p:sp>
      <p:pic>
        <p:nvPicPr>
          <p:cNvPr id="6" name="Picture 5">
            <a:extLst>
              <a:ext uri="{FF2B5EF4-FFF2-40B4-BE49-F238E27FC236}">
                <a16:creationId xmlns:a16="http://schemas.microsoft.com/office/drawing/2014/main" id="{99D62F14-D051-8F34-446D-06F92AE84E3F}"/>
              </a:ext>
            </a:extLst>
          </p:cNvPr>
          <p:cNvPicPr>
            <a:picLocks noChangeAspect="1"/>
          </p:cNvPicPr>
          <p:nvPr/>
        </p:nvPicPr>
        <p:blipFill>
          <a:blip r:embed="rId2"/>
          <a:stretch>
            <a:fillRect/>
          </a:stretch>
        </p:blipFill>
        <p:spPr>
          <a:xfrm>
            <a:off x="4532842" y="2262966"/>
            <a:ext cx="3402053" cy="1963575"/>
          </a:xfrm>
          <a:prstGeom prst="rect">
            <a:avLst/>
          </a:prstGeom>
        </p:spPr>
      </p:pic>
      <p:pic>
        <p:nvPicPr>
          <p:cNvPr id="10" name="Picture 9">
            <a:extLst>
              <a:ext uri="{FF2B5EF4-FFF2-40B4-BE49-F238E27FC236}">
                <a16:creationId xmlns:a16="http://schemas.microsoft.com/office/drawing/2014/main" id="{B781E9DD-6D66-DC81-2918-9095DC91D75D}"/>
              </a:ext>
            </a:extLst>
          </p:cNvPr>
          <p:cNvPicPr>
            <a:picLocks noChangeAspect="1"/>
          </p:cNvPicPr>
          <p:nvPr/>
        </p:nvPicPr>
        <p:blipFill>
          <a:blip r:embed="rId3"/>
          <a:stretch>
            <a:fillRect/>
          </a:stretch>
        </p:blipFill>
        <p:spPr>
          <a:xfrm>
            <a:off x="8465749" y="4241605"/>
            <a:ext cx="2873689" cy="1963576"/>
          </a:xfrm>
          <a:prstGeom prst="rect">
            <a:avLst/>
          </a:prstGeom>
        </p:spPr>
      </p:pic>
      <p:pic>
        <p:nvPicPr>
          <p:cNvPr id="12" name="Picture 11">
            <a:extLst>
              <a:ext uri="{FF2B5EF4-FFF2-40B4-BE49-F238E27FC236}">
                <a16:creationId xmlns:a16="http://schemas.microsoft.com/office/drawing/2014/main" id="{5B4BD101-96B0-148C-D1BF-5CEA7D983009}"/>
              </a:ext>
            </a:extLst>
          </p:cNvPr>
          <p:cNvPicPr>
            <a:picLocks noChangeAspect="1"/>
          </p:cNvPicPr>
          <p:nvPr/>
        </p:nvPicPr>
        <p:blipFill>
          <a:blip r:embed="rId4"/>
          <a:stretch>
            <a:fillRect/>
          </a:stretch>
        </p:blipFill>
        <p:spPr>
          <a:xfrm>
            <a:off x="8586582" y="2262967"/>
            <a:ext cx="2632025" cy="1963575"/>
          </a:xfrm>
          <a:prstGeom prst="rect">
            <a:avLst/>
          </a:prstGeom>
        </p:spPr>
      </p:pic>
      <p:pic>
        <p:nvPicPr>
          <p:cNvPr id="14" name="Picture 13">
            <a:extLst>
              <a:ext uri="{FF2B5EF4-FFF2-40B4-BE49-F238E27FC236}">
                <a16:creationId xmlns:a16="http://schemas.microsoft.com/office/drawing/2014/main" id="{C59A5CDE-2DBB-17B9-207A-4D6EB99F7C5A}"/>
              </a:ext>
            </a:extLst>
          </p:cNvPr>
          <p:cNvPicPr>
            <a:picLocks noChangeAspect="1"/>
          </p:cNvPicPr>
          <p:nvPr/>
        </p:nvPicPr>
        <p:blipFill>
          <a:blip r:embed="rId5"/>
          <a:stretch>
            <a:fillRect/>
          </a:stretch>
        </p:blipFill>
        <p:spPr>
          <a:xfrm>
            <a:off x="837869" y="2278030"/>
            <a:ext cx="3284952" cy="1963575"/>
          </a:xfrm>
          <a:prstGeom prst="rect">
            <a:avLst/>
          </a:prstGeom>
        </p:spPr>
      </p:pic>
      <p:pic>
        <p:nvPicPr>
          <p:cNvPr id="16" name="Picture 15">
            <a:extLst>
              <a:ext uri="{FF2B5EF4-FFF2-40B4-BE49-F238E27FC236}">
                <a16:creationId xmlns:a16="http://schemas.microsoft.com/office/drawing/2014/main" id="{3F476B05-E4E5-703C-F332-7147C361DD46}"/>
              </a:ext>
            </a:extLst>
          </p:cNvPr>
          <p:cNvPicPr>
            <a:picLocks noChangeAspect="1"/>
          </p:cNvPicPr>
          <p:nvPr/>
        </p:nvPicPr>
        <p:blipFill>
          <a:blip r:embed="rId6"/>
          <a:stretch>
            <a:fillRect/>
          </a:stretch>
        </p:blipFill>
        <p:spPr>
          <a:xfrm>
            <a:off x="973392" y="4241605"/>
            <a:ext cx="3149429" cy="2115093"/>
          </a:xfrm>
          <a:prstGeom prst="rect">
            <a:avLst/>
          </a:prstGeom>
        </p:spPr>
      </p:pic>
      <p:pic>
        <p:nvPicPr>
          <p:cNvPr id="18" name="Picture 17">
            <a:extLst>
              <a:ext uri="{FF2B5EF4-FFF2-40B4-BE49-F238E27FC236}">
                <a16:creationId xmlns:a16="http://schemas.microsoft.com/office/drawing/2014/main" id="{4858D9D5-7316-0F3D-0487-6E9A6CE94858}"/>
              </a:ext>
            </a:extLst>
          </p:cNvPr>
          <p:cNvPicPr>
            <a:picLocks noChangeAspect="1"/>
          </p:cNvPicPr>
          <p:nvPr/>
        </p:nvPicPr>
        <p:blipFill>
          <a:blip r:embed="rId7"/>
          <a:stretch>
            <a:fillRect/>
          </a:stretch>
        </p:blipFill>
        <p:spPr>
          <a:xfrm>
            <a:off x="4532842" y="4226541"/>
            <a:ext cx="3402054" cy="2143864"/>
          </a:xfrm>
          <a:prstGeom prst="rect">
            <a:avLst/>
          </a:prstGeom>
        </p:spPr>
      </p:pic>
    </p:spTree>
    <p:extLst>
      <p:ext uri="{BB962C8B-B14F-4D97-AF65-F5344CB8AC3E}">
        <p14:creationId xmlns:p14="http://schemas.microsoft.com/office/powerpoint/2010/main" val="200504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B3B6B1-D7F1-4CF1-EC31-A1B2985686D9}"/>
              </a:ext>
            </a:extLst>
          </p:cNvPr>
          <p:cNvSpPr txBox="1"/>
          <p:nvPr/>
        </p:nvSpPr>
        <p:spPr>
          <a:xfrm>
            <a:off x="405353" y="1112363"/>
            <a:ext cx="11528981" cy="5357662"/>
          </a:xfrm>
          <a:prstGeom prst="rect">
            <a:avLst/>
          </a:prstGeom>
          <a:noFill/>
        </p:spPr>
        <p:txBody>
          <a:bodyPr wrap="square" numCol="2" rtlCol="0">
            <a:spAutoFit/>
          </a:bodyPr>
          <a:lstStyle/>
          <a:p>
            <a:pPr marL="285750" indent="-285750">
              <a:lnSpc>
                <a:spcPct val="150000"/>
              </a:lnSpc>
              <a:buFont typeface="Wingdings" panose="05000000000000000000" pitchFamily="2" charset="2"/>
              <a:buChar char="Ø"/>
            </a:pPr>
            <a:r>
              <a:rPr lang="en-US" b="0" i="0" dirty="0">
                <a:solidFill>
                  <a:srgbClr val="000000"/>
                </a:solidFill>
                <a:effectLst/>
                <a:latin typeface="Segoe UI Emoji" panose="020B0502040204020203" pitchFamily="34" charset="0"/>
                <a:ea typeface="Segoe UI Emoji" panose="020B0502040204020203" pitchFamily="34" charset="0"/>
              </a:rPr>
              <a:t>There exists a robust correlation between 12th-grade performance and that of 10th grade, yet this association does not significantly impact one's collegiate GPA.</a:t>
            </a:r>
          </a:p>
          <a:p>
            <a:pPr marL="285750" indent="-285750">
              <a:lnSpc>
                <a:spcPct val="150000"/>
              </a:lnSpc>
              <a:buFont typeface="Wingdings" panose="05000000000000000000" pitchFamily="2" charset="2"/>
              <a:buChar char="Ø"/>
            </a:pPr>
            <a:r>
              <a:rPr lang="en-US" b="0" i="0" dirty="0">
                <a:solidFill>
                  <a:srgbClr val="000000"/>
                </a:solidFill>
                <a:effectLst/>
                <a:latin typeface="Segoe UI Emoji" panose="020B0502040204020203" pitchFamily="34" charset="0"/>
                <a:ea typeface="Segoe UI Emoji" panose="020B0502040204020203" pitchFamily="34" charset="0"/>
              </a:rPr>
              <a:t>Proficiency in English often translates to proficiency in quantitative and logical domains, fostering comprehensive academic excellence.</a:t>
            </a:r>
          </a:p>
          <a:p>
            <a:pPr marL="285750" indent="-285750">
              <a:lnSpc>
                <a:spcPct val="150000"/>
              </a:lnSpc>
              <a:buFont typeface="Wingdings" panose="05000000000000000000" pitchFamily="2" charset="2"/>
              <a:buChar char="Ø"/>
            </a:pPr>
            <a:r>
              <a:rPr lang="en-US" b="0" i="0" dirty="0">
                <a:solidFill>
                  <a:srgbClr val="000000"/>
                </a:solidFill>
                <a:effectLst/>
                <a:latin typeface="Segoe UI Emoji" panose="020B0502040204020203" pitchFamily="34" charset="0"/>
                <a:ea typeface="Segoe UI Emoji" panose="020B0502040204020203" pitchFamily="34" charset="0"/>
              </a:rPr>
              <a:t>Students characterized by agreeableness tend to exhibit a heightened receptiveness to new experiences, enhancing their overall academic and personal growth.</a:t>
            </a:r>
          </a:p>
          <a:p>
            <a:pPr marL="285750" indent="-285750">
              <a:lnSpc>
                <a:spcPct val="150000"/>
              </a:lnSpc>
              <a:buFont typeface="Wingdings" panose="05000000000000000000" pitchFamily="2" charset="2"/>
              <a:buChar char="Ø"/>
            </a:pPr>
            <a:r>
              <a:rPr lang="en-US" b="0" i="0" dirty="0">
                <a:solidFill>
                  <a:srgbClr val="000000"/>
                </a:solidFill>
                <a:effectLst/>
                <a:latin typeface="Segoe UI Emoji" panose="020B0502040204020203" pitchFamily="34" charset="0"/>
                <a:ea typeface="Segoe UI Emoji" panose="020B0502040204020203" pitchFamily="34" charset="0"/>
              </a:rPr>
              <a:t>Mastery in English, logical reasoning, and quantitative skills invariably leads to superior performance in 10th-grade examinations.</a:t>
            </a:r>
          </a:p>
          <a:p>
            <a:pPr marL="285750" indent="-285750">
              <a:lnSpc>
                <a:spcPct val="150000"/>
              </a:lnSpc>
              <a:buFont typeface="Wingdings" panose="05000000000000000000" pitchFamily="2" charset="2"/>
              <a:buChar char="Ø"/>
            </a:pPr>
            <a:r>
              <a:rPr lang="en-US" b="0" i="0" dirty="0">
                <a:solidFill>
                  <a:srgbClr val="000000"/>
                </a:solidFill>
                <a:effectLst/>
                <a:latin typeface="Segoe UI Emoji" panose="020B0502040204020203" pitchFamily="34" charset="0"/>
                <a:ea typeface="Segoe UI Emoji" panose="020B0502040204020203" pitchFamily="34" charset="0"/>
              </a:rPr>
              <a:t>Individuals possessing strong competencies in English, quantitative aptitude, and logical reasoning are poised to secure elevated salary packages and excel academically in both 10th and 12th grades.</a:t>
            </a:r>
          </a:p>
          <a:p>
            <a:pPr marL="285750" indent="-285750">
              <a:lnSpc>
                <a:spcPct val="150000"/>
              </a:lnSpc>
              <a:buFont typeface="Wingdings" panose="05000000000000000000" pitchFamily="2" charset="2"/>
              <a:buChar char="Ø"/>
            </a:pPr>
            <a:r>
              <a:rPr lang="en-US" b="0" i="0" dirty="0">
                <a:solidFill>
                  <a:srgbClr val="000000"/>
                </a:solidFill>
                <a:effectLst/>
                <a:latin typeface="Segoe UI Emoji" panose="020B0502040204020203" pitchFamily="34" charset="0"/>
                <a:ea typeface="Segoe UI Emoji" panose="020B0502040204020203" pitchFamily="34" charset="0"/>
              </a:rPr>
              <a:t>The inherent openness of agreeable students primes them for seizing opportunities, potentially culminating in enhanced salary prospects compared to their counterparts.</a:t>
            </a:r>
          </a:p>
          <a:p>
            <a:pPr marL="285750" indent="-285750">
              <a:lnSpc>
                <a:spcPct val="150000"/>
              </a:lnSpc>
              <a:buFont typeface="Wingdings" panose="05000000000000000000" pitchFamily="2" charset="2"/>
              <a:buChar char="Ø"/>
            </a:pPr>
            <a:r>
              <a:rPr lang="en-US" b="0" i="0" dirty="0">
                <a:solidFill>
                  <a:srgbClr val="000000"/>
                </a:solidFill>
                <a:effectLst/>
                <a:latin typeface="Segoe UI Emoji" panose="020B0502040204020203" pitchFamily="34" charset="0"/>
                <a:ea typeface="Segoe UI Emoji" panose="020B0502040204020203" pitchFamily="34" charset="0"/>
              </a:rPr>
              <a:t>Female students with advanced educational backgrounds often command higher starting salaries as freshers, outstripping their male counterparts in certain fields.</a:t>
            </a:r>
          </a:p>
          <a:p>
            <a:pPr marL="285750" indent="-285750">
              <a:lnSpc>
                <a:spcPct val="150000"/>
              </a:lnSpc>
              <a:buFont typeface="Wingdings" panose="05000000000000000000" pitchFamily="2" charset="2"/>
              <a:buChar char="Ø"/>
            </a:pPr>
            <a:r>
              <a:rPr lang="en-US" b="0" i="0" dirty="0">
                <a:solidFill>
                  <a:srgbClr val="000000"/>
                </a:solidFill>
                <a:effectLst/>
                <a:latin typeface="Segoe UI Emoji" panose="020B0502040204020203" pitchFamily="34" charset="0"/>
                <a:ea typeface="Segoe UI Emoji" panose="020B0502040204020203" pitchFamily="34" charset="0"/>
              </a:rPr>
              <a:t>A commendable personality can serve as a compensatory factor for a lackluster college GPA, particularly in the realm of salary negotiations.</a:t>
            </a:r>
          </a:p>
          <a:p>
            <a:pPr marL="285750" indent="-285750">
              <a:lnSpc>
                <a:spcPct val="150000"/>
              </a:lnSpc>
              <a:buFont typeface="Wingdings" panose="05000000000000000000" pitchFamily="2" charset="2"/>
              <a:buChar char="Ø"/>
            </a:pPr>
            <a:r>
              <a:rPr lang="en-US" b="0" i="0" dirty="0">
                <a:solidFill>
                  <a:srgbClr val="000000"/>
                </a:solidFill>
                <a:effectLst/>
                <a:latin typeface="Segoe UI Emoji" panose="020B0502040204020203" pitchFamily="34" charset="0"/>
                <a:ea typeface="Segoe UI Emoji" panose="020B0502040204020203" pitchFamily="34" charset="0"/>
              </a:rPr>
              <a:t>Despite the allure of higher starting salaries in disciplines like polymer technology and computer networking, enrollment rates in these courses remain relatively low.</a:t>
            </a:r>
          </a:p>
          <a:p>
            <a:pPr marL="285750" indent="-285750">
              <a:lnSpc>
                <a:spcPct val="150000"/>
              </a:lnSpc>
              <a:buFont typeface="Wingdings" panose="05000000000000000000" pitchFamily="2" charset="2"/>
              <a:buChar char="Ø"/>
            </a:pPr>
            <a:r>
              <a:rPr lang="en-US" b="0" i="0" dirty="0">
                <a:solidFill>
                  <a:srgbClr val="000000"/>
                </a:solidFill>
                <a:effectLst/>
                <a:latin typeface="Segoe UI Emoji" panose="020B0502040204020203" pitchFamily="34" charset="0"/>
                <a:ea typeface="Segoe UI Emoji" panose="020B0502040204020203" pitchFamily="34" charset="0"/>
              </a:rPr>
              <a:t>Proficiency in English, logical reasoning, and quantitative skills not only fosters academic success but also serves as a springboard to lucrative career prospects, underscoring the multifaceted benefits of a well-rounded education.</a:t>
            </a:r>
          </a:p>
          <a:p>
            <a:endParaRPr lang="en-IN" dirty="0"/>
          </a:p>
        </p:txBody>
      </p:sp>
      <p:sp>
        <p:nvSpPr>
          <p:cNvPr id="4" name="TextBox 3">
            <a:extLst>
              <a:ext uri="{FF2B5EF4-FFF2-40B4-BE49-F238E27FC236}">
                <a16:creationId xmlns:a16="http://schemas.microsoft.com/office/drawing/2014/main" id="{9DDA653A-32C4-FFEB-7291-EC32702707A0}"/>
              </a:ext>
            </a:extLst>
          </p:cNvPr>
          <p:cNvSpPr txBox="1"/>
          <p:nvPr/>
        </p:nvSpPr>
        <p:spPr>
          <a:xfrm>
            <a:off x="405353" y="395926"/>
            <a:ext cx="6287678" cy="461665"/>
          </a:xfrm>
          <a:prstGeom prst="rect">
            <a:avLst/>
          </a:prstGeom>
          <a:noFill/>
        </p:spPr>
        <p:txBody>
          <a:bodyPr wrap="square" rtlCol="0">
            <a:spAutoFit/>
          </a:bodyPr>
          <a:lstStyle/>
          <a:p>
            <a:r>
              <a:rPr lang="en-US" sz="2400" dirty="0">
                <a:solidFill>
                  <a:srgbClr val="FF0000"/>
                </a:solidFill>
              </a:rPr>
              <a:t>Insights</a:t>
            </a:r>
            <a:endParaRPr lang="en-IN" sz="2400" dirty="0">
              <a:solidFill>
                <a:srgbClr val="FF0000"/>
              </a:solidFill>
            </a:endParaRPr>
          </a:p>
        </p:txBody>
      </p:sp>
    </p:spTree>
    <p:extLst>
      <p:ext uri="{BB962C8B-B14F-4D97-AF65-F5344CB8AC3E}">
        <p14:creationId xmlns:p14="http://schemas.microsoft.com/office/powerpoint/2010/main" val="2641799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2EF25A-18FB-1987-5C82-F693E894DAB4}"/>
              </a:ext>
            </a:extLst>
          </p:cNvPr>
          <p:cNvSpPr txBox="1"/>
          <p:nvPr/>
        </p:nvSpPr>
        <p:spPr>
          <a:xfrm>
            <a:off x="857839" y="2055043"/>
            <a:ext cx="8983745" cy="3323987"/>
          </a:xfrm>
          <a:prstGeom prst="rect">
            <a:avLst/>
          </a:prstGeom>
          <a:noFill/>
        </p:spPr>
        <p:txBody>
          <a:bodyPr wrap="square" rtlCol="0">
            <a:spAutoFit/>
          </a:bodyPr>
          <a:lstStyle/>
          <a:p>
            <a:pPr marL="285750" indent="-285750" algn="l">
              <a:buFont typeface="Wingdings" panose="05000000000000000000" pitchFamily="2" charset="2"/>
              <a:buChar char="Ø"/>
            </a:pPr>
            <a:r>
              <a:rPr lang="en-US" b="1" i="0" dirty="0">
                <a:solidFill>
                  <a:schemeClr val="accent3">
                    <a:lumMod val="50000"/>
                  </a:schemeClr>
                </a:solidFill>
                <a:effectLst/>
                <a:latin typeface="Segoe UI Emoji" panose="020B0502040204020203" pitchFamily="34" charset="0"/>
                <a:ea typeface="Segoe UI Emoji" panose="020B0502040204020203" pitchFamily="34" charset="0"/>
              </a:rPr>
              <a:t>Project Objective</a:t>
            </a:r>
            <a:r>
              <a:rPr lang="en-US" b="0" i="0" dirty="0">
                <a:solidFill>
                  <a:schemeClr val="accent3">
                    <a:lumMod val="50000"/>
                  </a:schemeClr>
                </a:solidFill>
                <a:effectLst/>
                <a:latin typeface="Segoe UI Emoji" panose="020B0502040204020203" pitchFamily="34" charset="0"/>
                <a:ea typeface="Segoe UI Emoji" panose="020B0502040204020203" pitchFamily="34" charset="0"/>
              </a:rPr>
              <a:t>: The primary goal is to analyze employee data to compare various percentage metrics, focusing on identifying outliers through boxplot analysis.</a:t>
            </a:r>
          </a:p>
          <a:p>
            <a:pPr marL="285750" indent="-285750" algn="l">
              <a:buFont typeface="Wingdings" panose="05000000000000000000" pitchFamily="2" charset="2"/>
              <a:buChar char="Ø"/>
            </a:pPr>
            <a:r>
              <a:rPr lang="en-US" b="1" i="0" dirty="0">
                <a:solidFill>
                  <a:schemeClr val="accent3">
                    <a:lumMod val="50000"/>
                  </a:schemeClr>
                </a:solidFill>
                <a:effectLst/>
                <a:latin typeface="Segoe UI Emoji" panose="020B0502040204020203" pitchFamily="34" charset="0"/>
                <a:ea typeface="Segoe UI Emoji" panose="020B0502040204020203" pitchFamily="34" charset="0"/>
              </a:rPr>
              <a:t>Comprehensive Analysis</a:t>
            </a:r>
            <a:r>
              <a:rPr lang="en-US" b="0" i="0" dirty="0">
                <a:solidFill>
                  <a:schemeClr val="accent3">
                    <a:lumMod val="50000"/>
                  </a:schemeClr>
                </a:solidFill>
                <a:effectLst/>
                <a:latin typeface="Segoe UI Emoji" panose="020B0502040204020203" pitchFamily="34" charset="0"/>
                <a:ea typeface="Segoe UI Emoji" panose="020B0502040204020203" pitchFamily="34" charset="0"/>
              </a:rPr>
              <a:t>: Apart from salary, various other analyses are conducted, aiming to determine factors influencing compensation in the tech industry.</a:t>
            </a:r>
          </a:p>
          <a:p>
            <a:pPr marL="285750" indent="-285750" algn="l">
              <a:buFont typeface="Wingdings" panose="05000000000000000000" pitchFamily="2" charset="2"/>
              <a:buChar char="Ø"/>
            </a:pPr>
            <a:r>
              <a:rPr lang="en-US" b="1" i="0" dirty="0">
                <a:solidFill>
                  <a:schemeClr val="accent3">
                    <a:lumMod val="50000"/>
                  </a:schemeClr>
                </a:solidFill>
                <a:effectLst/>
                <a:latin typeface="Segoe UI Emoji" panose="020B0502040204020203" pitchFamily="34" charset="0"/>
                <a:ea typeface="Segoe UI Emoji" panose="020B0502040204020203" pitchFamily="34" charset="0"/>
              </a:rPr>
              <a:t>Outlier Identification</a:t>
            </a:r>
            <a:r>
              <a:rPr lang="en-US" b="0" i="0" dirty="0">
                <a:solidFill>
                  <a:schemeClr val="accent3">
                    <a:lumMod val="50000"/>
                  </a:schemeClr>
                </a:solidFill>
                <a:effectLst/>
                <a:latin typeface="Segoe UI Emoji" panose="020B0502040204020203" pitchFamily="34" charset="0"/>
                <a:ea typeface="Segoe UI Emoji" panose="020B0502040204020203" pitchFamily="34" charset="0"/>
              </a:rPr>
              <a:t>: Boxplots are utilized to identify outliers within the dataset, allowing for the detection of unusual data points that may require further investigation.</a:t>
            </a:r>
          </a:p>
          <a:p>
            <a:pPr marL="285750" indent="-285750" algn="l">
              <a:buFont typeface="Wingdings" panose="05000000000000000000" pitchFamily="2" charset="2"/>
              <a:buChar char="Ø"/>
            </a:pPr>
            <a:r>
              <a:rPr lang="en-US" b="1" i="0" dirty="0">
                <a:solidFill>
                  <a:schemeClr val="accent3">
                    <a:lumMod val="50000"/>
                  </a:schemeClr>
                </a:solidFill>
                <a:effectLst/>
                <a:latin typeface="Segoe UI Emoji" panose="020B0502040204020203" pitchFamily="34" charset="0"/>
                <a:ea typeface="Segoe UI Emoji" panose="020B0502040204020203" pitchFamily="34" charset="0"/>
              </a:rPr>
              <a:t>City Concentration Analysis</a:t>
            </a:r>
            <a:r>
              <a:rPr lang="en-US" b="0" i="0" dirty="0">
                <a:solidFill>
                  <a:schemeClr val="accent3">
                    <a:lumMod val="50000"/>
                  </a:schemeClr>
                </a:solidFill>
                <a:effectLst/>
                <a:latin typeface="Segoe UI Emoji" panose="020B0502040204020203" pitchFamily="34" charset="0"/>
                <a:ea typeface="Segoe UI Emoji" panose="020B0502040204020203" pitchFamily="34" charset="0"/>
              </a:rPr>
              <a:t>: </a:t>
            </a:r>
            <a:r>
              <a:rPr lang="en-US" b="0" i="0" dirty="0" err="1">
                <a:solidFill>
                  <a:schemeClr val="accent3">
                    <a:lumMod val="50000"/>
                  </a:schemeClr>
                </a:solidFill>
                <a:effectLst/>
                <a:latin typeface="Segoe UI Emoji" panose="020B0502040204020203" pitchFamily="34" charset="0"/>
                <a:ea typeface="Segoe UI Emoji" panose="020B0502040204020203" pitchFamily="34" charset="0"/>
              </a:rPr>
              <a:t>Countplots</a:t>
            </a:r>
            <a:r>
              <a:rPr lang="en-US" b="0" i="0" dirty="0">
                <a:solidFill>
                  <a:schemeClr val="accent3">
                    <a:lumMod val="50000"/>
                  </a:schemeClr>
                </a:solidFill>
                <a:effectLst/>
                <a:latin typeface="Segoe UI Emoji" panose="020B0502040204020203" pitchFamily="34" charset="0"/>
                <a:ea typeface="Segoe UI Emoji" panose="020B0502040204020203" pitchFamily="34" charset="0"/>
              </a:rPr>
              <a:t> are employed to identify cities with a higher concentration of employees, providing insights into regional workforce distribution.</a:t>
            </a:r>
          </a:p>
          <a:p>
            <a:pPr marL="285750" indent="-285750" algn="l">
              <a:buFont typeface="Wingdings" panose="05000000000000000000" pitchFamily="2" charset="2"/>
              <a:buChar char="Ø"/>
            </a:pPr>
            <a:r>
              <a:rPr lang="en-US" b="1" i="0" dirty="0">
                <a:solidFill>
                  <a:schemeClr val="accent3">
                    <a:lumMod val="50000"/>
                  </a:schemeClr>
                </a:solidFill>
                <a:effectLst/>
                <a:latin typeface="Segoe UI Emoji" panose="020B0502040204020203" pitchFamily="34" charset="0"/>
                <a:ea typeface="Segoe UI Emoji" panose="020B0502040204020203" pitchFamily="34" charset="0"/>
              </a:rPr>
              <a:t>Complex Salary Determinants</a:t>
            </a:r>
            <a:r>
              <a:rPr lang="en-US" b="0" i="0" dirty="0">
                <a:solidFill>
                  <a:schemeClr val="accent3">
                    <a:lumMod val="50000"/>
                  </a:schemeClr>
                </a:solidFill>
                <a:effectLst/>
                <a:latin typeface="Segoe UI Emoji" panose="020B0502040204020203" pitchFamily="34" charset="0"/>
                <a:ea typeface="Segoe UI Emoji" panose="020B0502040204020203" pitchFamily="34" charset="0"/>
              </a:rPr>
              <a:t>: The analysis emphasizes the complexity of salary determinants in the tech industry, acknowledging that factors beyond job title or academic credentials play a significant role.</a:t>
            </a:r>
          </a:p>
          <a:p>
            <a:pPr marL="285750" indent="-285750" algn="l">
              <a:buFont typeface="Wingdings" panose="05000000000000000000" pitchFamily="2" charset="2"/>
              <a:buChar char="Ø"/>
            </a:pPr>
            <a:r>
              <a:rPr lang="en-US" b="1" i="0" dirty="0">
                <a:solidFill>
                  <a:schemeClr val="accent3">
                    <a:lumMod val="50000"/>
                  </a:schemeClr>
                </a:solidFill>
                <a:effectLst/>
                <a:latin typeface="Segoe UI Emoji" panose="020B0502040204020203" pitchFamily="34" charset="0"/>
                <a:ea typeface="Segoe UI Emoji" panose="020B0502040204020203" pitchFamily="34" charset="0"/>
              </a:rPr>
              <a:t>Need for Comprehensive Policies</a:t>
            </a:r>
            <a:r>
              <a:rPr lang="en-US" b="0" i="0" dirty="0">
                <a:solidFill>
                  <a:schemeClr val="accent3">
                    <a:lumMod val="50000"/>
                  </a:schemeClr>
                </a:solidFill>
                <a:effectLst/>
                <a:latin typeface="Segoe UI Emoji" panose="020B0502040204020203" pitchFamily="34" charset="0"/>
                <a:ea typeface="Segoe UI Emoji" panose="020B0502040204020203" pitchFamily="34" charset="0"/>
              </a:rPr>
              <a:t>: The findings underscore the necessity for comprehensive compensation policies that consider various factors influencing salary, including location, experience, and skill set.</a:t>
            </a:r>
          </a:p>
          <a:p>
            <a:pPr marL="285750" indent="-285750" algn="l">
              <a:buFont typeface="Wingdings" panose="05000000000000000000" pitchFamily="2" charset="2"/>
              <a:buChar char="Ø"/>
            </a:pPr>
            <a:r>
              <a:rPr lang="en-US" b="1" i="0" dirty="0">
                <a:solidFill>
                  <a:schemeClr val="accent3">
                    <a:lumMod val="50000"/>
                  </a:schemeClr>
                </a:solidFill>
                <a:effectLst/>
                <a:latin typeface="Segoe UI Emoji" panose="020B0502040204020203" pitchFamily="34" charset="0"/>
                <a:ea typeface="Segoe UI Emoji" panose="020B0502040204020203" pitchFamily="34" charset="0"/>
              </a:rPr>
              <a:t>Talent Management Implications</a:t>
            </a:r>
            <a:r>
              <a:rPr lang="en-US" b="0" i="0" dirty="0">
                <a:solidFill>
                  <a:schemeClr val="accent3">
                    <a:lumMod val="50000"/>
                  </a:schemeClr>
                </a:solidFill>
                <a:effectLst/>
                <a:latin typeface="Segoe UI Emoji" panose="020B0502040204020203" pitchFamily="34" charset="0"/>
                <a:ea typeface="Segoe UI Emoji" panose="020B0502040204020203" pitchFamily="34" charset="0"/>
              </a:rPr>
              <a:t>: Further research into the nuanced interplay of these factors could provide deeper insights into effective salary structuring and talent management practices in the tech sector, highlighting potential areas for improvement and optimization.</a:t>
            </a:r>
          </a:p>
        </p:txBody>
      </p:sp>
      <p:sp>
        <p:nvSpPr>
          <p:cNvPr id="3" name="TextBox 2">
            <a:extLst>
              <a:ext uri="{FF2B5EF4-FFF2-40B4-BE49-F238E27FC236}">
                <a16:creationId xmlns:a16="http://schemas.microsoft.com/office/drawing/2014/main" id="{6666E8EC-0743-DFDD-3E6D-87C70C0F1BA7}"/>
              </a:ext>
            </a:extLst>
          </p:cNvPr>
          <p:cNvSpPr txBox="1"/>
          <p:nvPr/>
        </p:nvSpPr>
        <p:spPr>
          <a:xfrm>
            <a:off x="857839" y="1159497"/>
            <a:ext cx="5627802" cy="461665"/>
          </a:xfrm>
          <a:prstGeom prst="rect">
            <a:avLst/>
          </a:prstGeom>
          <a:noFill/>
        </p:spPr>
        <p:txBody>
          <a:bodyPr wrap="square" rtlCol="0">
            <a:spAutoFit/>
          </a:bodyPr>
          <a:lstStyle/>
          <a:p>
            <a:r>
              <a:rPr lang="en-US" sz="2400" dirty="0">
                <a:solidFill>
                  <a:srgbClr val="FF0000"/>
                </a:solidFill>
              </a:rPr>
              <a:t>Research Outcome</a:t>
            </a:r>
            <a:endParaRPr lang="en-IN" sz="2400" dirty="0">
              <a:solidFill>
                <a:srgbClr val="FF0000"/>
              </a:solidFill>
            </a:endParaRPr>
          </a:p>
        </p:txBody>
      </p:sp>
    </p:spTree>
    <p:extLst>
      <p:ext uri="{BB962C8B-B14F-4D97-AF65-F5344CB8AC3E}">
        <p14:creationId xmlns:p14="http://schemas.microsoft.com/office/powerpoint/2010/main" val="3190809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5"/>
          <p:cNvPicPr preferRelativeResize="0"/>
          <p:nvPr/>
        </p:nvPicPr>
        <p:blipFill rotWithShape="1">
          <a:blip r:embed="rId3">
            <a:alphaModFix/>
          </a:blip>
          <a:srcRect/>
          <a:stretch/>
        </p:blipFill>
        <p:spPr>
          <a:xfrm>
            <a:off x="6466516" y="1850749"/>
            <a:ext cx="4465643" cy="2834317"/>
          </a:xfrm>
          <a:prstGeom prst="rect">
            <a:avLst/>
          </a:prstGeom>
          <a:noFill/>
          <a:ln>
            <a:noFill/>
          </a:ln>
        </p:spPr>
      </p:pic>
      <p:sp>
        <p:nvSpPr>
          <p:cNvPr id="117" name="Google Shape;117;p5"/>
          <p:cNvSpPr txBox="1"/>
          <p:nvPr/>
        </p:nvSpPr>
        <p:spPr>
          <a:xfrm>
            <a:off x="1244600" y="2997200"/>
            <a:ext cx="3661836"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C00000"/>
              </a:buClr>
              <a:buSzPts val="4400"/>
              <a:buFont typeface="Libre Baskerville"/>
              <a:buNone/>
            </a:pPr>
            <a:r>
              <a:rPr lang="en-IN" sz="4400" b="0" i="0" u="none" strike="noStrike" cap="none" dirty="0">
                <a:solidFill>
                  <a:srgbClr val="C00000"/>
                </a:solidFill>
                <a:latin typeface="Libre Baskerville"/>
                <a:ea typeface="Libre Baskerville"/>
                <a:cs typeface="Libre Baskerville"/>
                <a:sym typeface="Libre Baskerville"/>
              </a:rPr>
              <a:t>THANK YOU</a:t>
            </a:r>
            <a:endParaRPr sz="18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3994C-0E85-E8DE-A956-37B647B2B5EC}"/>
              </a:ext>
            </a:extLst>
          </p:cNvPr>
          <p:cNvSpPr>
            <a:spLocks noGrp="1"/>
          </p:cNvSpPr>
          <p:nvPr>
            <p:ph type="title"/>
          </p:nvPr>
        </p:nvSpPr>
        <p:spPr/>
        <p:txBody>
          <a:bodyPr/>
          <a:lstStyle/>
          <a:p>
            <a:r>
              <a:rPr lang="en-IN" sz="4400" b="0" i="0" u="none" strike="noStrike" cap="none" dirty="0">
                <a:solidFill>
                  <a:srgbClr val="FF0000"/>
                </a:solidFill>
                <a:latin typeface="+mj-lt"/>
                <a:ea typeface="Lato Black"/>
                <a:cs typeface="Lato Black"/>
                <a:sym typeface="Lato Black"/>
              </a:rPr>
              <a:t>About me</a:t>
            </a:r>
            <a:endParaRPr lang="en-IN" dirty="0">
              <a:latin typeface="+mj-lt"/>
            </a:endParaRPr>
          </a:p>
        </p:txBody>
      </p:sp>
      <p:sp>
        <p:nvSpPr>
          <p:cNvPr id="3" name="Text Placeholder 2">
            <a:extLst>
              <a:ext uri="{FF2B5EF4-FFF2-40B4-BE49-F238E27FC236}">
                <a16:creationId xmlns:a16="http://schemas.microsoft.com/office/drawing/2014/main" id="{5CE1DE45-89E2-330C-962B-FB401480B75B}"/>
              </a:ext>
            </a:extLst>
          </p:cNvPr>
          <p:cNvSpPr>
            <a:spLocks noGrp="1"/>
          </p:cNvSpPr>
          <p:nvPr>
            <p:ph type="body" idx="1"/>
          </p:nvPr>
        </p:nvSpPr>
        <p:spPr/>
        <p:txBody>
          <a:bodyPr>
            <a:noAutofit/>
          </a:bodyPr>
          <a:lstStyle/>
          <a:p>
            <a:r>
              <a:rPr lang="en-US" sz="1600" dirty="0">
                <a:latin typeface="+mj-lt"/>
              </a:rPr>
              <a:t>Hello there! I’m Suneel_IN1241045, a data science enthusiast currently working as an intern at </a:t>
            </a:r>
            <a:r>
              <a:rPr lang="en-US" sz="1600" dirty="0" err="1">
                <a:latin typeface="+mj-lt"/>
              </a:rPr>
              <a:t>Innomatics</a:t>
            </a:r>
            <a:r>
              <a:rPr lang="en-US" sz="1600" dirty="0">
                <a:latin typeface="+mj-lt"/>
              </a:rPr>
              <a:t> Research Labs.</a:t>
            </a:r>
            <a:endParaRPr lang="en-US" sz="1600" b="0" i="0" dirty="0">
              <a:solidFill>
                <a:srgbClr val="ECECEC"/>
              </a:solidFill>
              <a:effectLst/>
              <a:latin typeface="+mj-lt"/>
            </a:endParaRPr>
          </a:p>
          <a:p>
            <a:r>
              <a:rPr lang="en-US" sz="1600" dirty="0">
                <a:latin typeface="+mj-lt"/>
              </a:rPr>
              <a:t>Background: I hold an </a:t>
            </a:r>
            <a:r>
              <a:rPr lang="en-US" sz="1600" dirty="0" err="1">
                <a:latin typeface="+mj-lt"/>
              </a:rPr>
              <a:t>M.Tech</a:t>
            </a:r>
            <a:r>
              <a:rPr lang="en-US" sz="1600" dirty="0">
                <a:latin typeface="+mj-lt"/>
              </a:rPr>
              <a:t> degree and am driven by a passion to apply my analytical skills in the dynamic field of Data Science.</a:t>
            </a:r>
          </a:p>
          <a:p>
            <a:endParaRPr lang="en-US" sz="1600" dirty="0">
              <a:latin typeface="+mj-lt"/>
            </a:endParaRPr>
          </a:p>
          <a:p>
            <a:r>
              <a:rPr lang="en-US" sz="1600" dirty="0">
                <a:latin typeface="+mj-lt"/>
              </a:rPr>
              <a:t>Why Data Science: I'm attracted to Data Science for its power to solve complex problems and drive innovation through data-driven insights.</a:t>
            </a:r>
          </a:p>
          <a:p>
            <a:endParaRPr lang="en-US" sz="1600" dirty="0">
              <a:latin typeface="+mj-lt"/>
            </a:endParaRPr>
          </a:p>
          <a:p>
            <a:r>
              <a:rPr lang="en-US" sz="1600" dirty="0">
                <a:latin typeface="+mj-lt"/>
              </a:rPr>
              <a:t>Work Experience: No direct experience in Data Science yet, but eager to apply my strong analytical background in a practical setting.</a:t>
            </a:r>
          </a:p>
          <a:p>
            <a:endParaRPr lang="en-US" sz="1600" dirty="0">
              <a:latin typeface="+mj-lt"/>
            </a:endParaRPr>
          </a:p>
          <a:p>
            <a:r>
              <a:rPr lang="en-US" sz="1600" dirty="0">
                <a:latin typeface="+mj-lt"/>
              </a:rPr>
              <a:t>LinkedIn &amp; GitHub Profiles:</a:t>
            </a:r>
          </a:p>
          <a:p>
            <a:r>
              <a:rPr lang="en-US" sz="1600" dirty="0">
                <a:latin typeface="+mj-lt"/>
              </a:rPr>
              <a:t>- GitHub: [</a:t>
            </a:r>
            <a:r>
              <a:rPr lang="en-US" sz="1600" dirty="0">
                <a:latin typeface="+mj-lt"/>
                <a:hlinkClick r:id="rId2"/>
              </a:rPr>
              <a:t>https://github.com/MohanSuneel</a:t>
            </a:r>
            <a:r>
              <a:rPr lang="en-US" sz="1600" dirty="0">
                <a:latin typeface="+mj-lt"/>
              </a:rPr>
              <a:t>]</a:t>
            </a:r>
          </a:p>
          <a:p>
            <a:r>
              <a:rPr lang="en-US" sz="1600" dirty="0">
                <a:latin typeface="+mj-lt"/>
              </a:rPr>
              <a:t>- LinkedIn: [</a:t>
            </a:r>
            <a:r>
              <a:rPr lang="en-US" sz="1600" dirty="0">
                <a:latin typeface="+mj-lt"/>
                <a:hlinkClick r:id="rId3"/>
              </a:rPr>
              <a:t>https://www.linkedin.com/in/mohansuneel/</a:t>
            </a:r>
            <a:r>
              <a:rPr lang="en-US" sz="1600" dirty="0">
                <a:latin typeface="+mj-lt"/>
              </a:rPr>
              <a:t>]</a:t>
            </a:r>
          </a:p>
        </p:txBody>
      </p:sp>
    </p:spTree>
    <p:extLst>
      <p:ext uri="{BB962C8B-B14F-4D97-AF65-F5344CB8AC3E}">
        <p14:creationId xmlns:p14="http://schemas.microsoft.com/office/powerpoint/2010/main" val="3892324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44BBA-5E20-8446-52EA-E4ED81A62031}"/>
              </a:ext>
            </a:extLst>
          </p:cNvPr>
          <p:cNvSpPr>
            <a:spLocks noGrp="1"/>
          </p:cNvSpPr>
          <p:nvPr>
            <p:ph type="title"/>
          </p:nvPr>
        </p:nvSpPr>
        <p:spPr/>
        <p:txBody>
          <a:bodyPr/>
          <a:lstStyle/>
          <a:p>
            <a:r>
              <a:rPr lang="en-IN" dirty="0">
                <a:solidFill>
                  <a:srgbClr val="FF0000"/>
                </a:solidFill>
              </a:rPr>
              <a:t>Problem</a:t>
            </a:r>
            <a:r>
              <a:rPr lang="en-IN" dirty="0"/>
              <a:t> </a:t>
            </a:r>
            <a:r>
              <a:rPr lang="en-IN" dirty="0">
                <a:solidFill>
                  <a:srgbClr val="FF0000"/>
                </a:solidFill>
              </a:rPr>
              <a:t>Statement</a:t>
            </a:r>
            <a:r>
              <a:rPr lang="en-IN" dirty="0"/>
              <a:t> </a:t>
            </a:r>
          </a:p>
        </p:txBody>
      </p:sp>
      <p:sp>
        <p:nvSpPr>
          <p:cNvPr id="3" name="Text Placeholder 2">
            <a:extLst>
              <a:ext uri="{FF2B5EF4-FFF2-40B4-BE49-F238E27FC236}">
                <a16:creationId xmlns:a16="http://schemas.microsoft.com/office/drawing/2014/main" id="{3F921AE6-4499-F276-4B20-C2E30F13B487}"/>
              </a:ext>
            </a:extLst>
          </p:cNvPr>
          <p:cNvSpPr>
            <a:spLocks noGrp="1"/>
          </p:cNvSpPr>
          <p:nvPr>
            <p:ph type="body" idx="1"/>
          </p:nvPr>
        </p:nvSpPr>
        <p:spPr>
          <a:xfrm>
            <a:off x="838200" y="2752627"/>
            <a:ext cx="10515600" cy="1941921"/>
          </a:xfrm>
        </p:spPr>
        <p:txBody>
          <a:bodyPr>
            <a:normAutofit/>
          </a:bodyPr>
          <a:lstStyle/>
          <a:p>
            <a:pPr marL="114300" indent="0">
              <a:buNone/>
            </a:pPr>
            <a:r>
              <a:rPr lang="en-US" sz="2400" dirty="0"/>
              <a:t>The AMEO dataset comprises anonymized biological data, skill scores, and employment outcomes. The challenge is to explore the relationship between salaries and other features to determine which factors most significantly influence salary levels. Through this analysis, the goal is to uncover insights into the determinants of salary variation..</a:t>
            </a:r>
            <a:endParaRPr lang="en-IN" sz="2400" dirty="0"/>
          </a:p>
        </p:txBody>
      </p:sp>
    </p:spTree>
    <p:extLst>
      <p:ext uri="{BB962C8B-B14F-4D97-AF65-F5344CB8AC3E}">
        <p14:creationId xmlns:p14="http://schemas.microsoft.com/office/powerpoint/2010/main" val="3099835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F2F85-8B57-C8C8-7FA5-9261C06B7300}"/>
              </a:ext>
            </a:extLst>
          </p:cNvPr>
          <p:cNvSpPr>
            <a:spLocks noGrp="1"/>
          </p:cNvSpPr>
          <p:nvPr>
            <p:ph type="title"/>
          </p:nvPr>
        </p:nvSpPr>
        <p:spPr/>
        <p:txBody>
          <a:bodyPr/>
          <a:lstStyle/>
          <a:p>
            <a:r>
              <a:rPr lang="en-IN" dirty="0">
                <a:solidFill>
                  <a:srgbClr val="FF0000"/>
                </a:solidFill>
              </a:rPr>
              <a:t>Brief About Data </a:t>
            </a:r>
          </a:p>
        </p:txBody>
      </p:sp>
      <p:sp>
        <p:nvSpPr>
          <p:cNvPr id="3" name="Text Placeholder 2">
            <a:extLst>
              <a:ext uri="{FF2B5EF4-FFF2-40B4-BE49-F238E27FC236}">
                <a16:creationId xmlns:a16="http://schemas.microsoft.com/office/drawing/2014/main" id="{9600D48A-718E-4BA9-EF48-FE30AB1506A4}"/>
              </a:ext>
            </a:extLst>
          </p:cNvPr>
          <p:cNvSpPr>
            <a:spLocks noGrp="1"/>
          </p:cNvSpPr>
          <p:nvPr>
            <p:ph type="body" idx="1"/>
          </p:nvPr>
        </p:nvSpPr>
        <p:spPr>
          <a:xfrm>
            <a:off x="418289" y="1293779"/>
            <a:ext cx="10935511" cy="4883184"/>
          </a:xfrm>
        </p:spPr>
        <p:txBody>
          <a:bodyPr>
            <a:noAutofit/>
          </a:bodyPr>
          <a:lstStyle/>
          <a:p>
            <a:pPr marL="114300" indent="0">
              <a:buNone/>
            </a:pPr>
            <a:r>
              <a:rPr lang="en-US" sz="1200" dirty="0">
                <a:latin typeface="+mn-lt"/>
              </a:rPr>
              <a:t>The AMEO dataset provides a detailed overview of engineering students, highlighting various aspects of their academic and professional backgrounds. Here's a structured summary based on the provided information:</a:t>
            </a:r>
          </a:p>
          <a:p>
            <a:pPr marL="114300" indent="0">
              <a:buNone/>
            </a:pPr>
            <a:r>
              <a:rPr lang="en-US" sz="1200" dirty="0">
                <a:latin typeface="+mn-lt"/>
              </a:rPr>
              <a:t>1. Gender Distribution**: The dataset primarily consists of male engineering students, indicating a gender disparity in this field of study.</a:t>
            </a:r>
          </a:p>
          <a:p>
            <a:pPr marL="114300" indent="0">
              <a:buNone/>
            </a:pPr>
            <a:r>
              <a:rPr lang="en-US" sz="1200" dirty="0">
                <a:latin typeface="+mn-lt"/>
              </a:rPr>
              <a:t>2. Educational Background:- </a:t>
            </a:r>
          </a:p>
          <a:p>
            <a:r>
              <a:rPr lang="en-US" sz="1200" dirty="0">
                <a:latin typeface="+mn-lt"/>
              </a:rPr>
              <a:t>Secondary and Senior Secondary Education: A significant portion of students completed their 10th and 12th grades from state boards, with the Central Board of Secondary Education (CBSE) being the next most common.</a:t>
            </a:r>
          </a:p>
          <a:p>
            <a:r>
              <a:rPr lang="en-US" sz="1200" dirty="0">
                <a:latin typeface="+mn-lt"/>
              </a:rPr>
              <a:t>College Tier: The data reflects the real-world scenario where Tier 2 colleges are more prevalent than Tier 1 institutions, suggesting that a majority of students come from colleges that are not considered top-tier.</a:t>
            </a:r>
          </a:p>
          <a:p>
            <a:r>
              <a:rPr lang="en-US" sz="1200" dirty="0">
                <a:latin typeface="+mn-lt"/>
              </a:rPr>
              <a:t>Degree: Bachelor of Technology (</a:t>
            </a:r>
            <a:r>
              <a:rPr lang="en-US" sz="1200" dirty="0" err="1">
                <a:latin typeface="+mn-lt"/>
              </a:rPr>
              <a:t>B.Tech</a:t>
            </a:r>
            <a:r>
              <a:rPr lang="en-US" sz="1200" dirty="0">
                <a:latin typeface="+mn-lt"/>
              </a:rPr>
              <a:t>) or Bachelor of Engineering (B.E) degrees are the most frequently occurring qualifications, overshadowing other degrees in terms of occurrence.</a:t>
            </a:r>
          </a:p>
          <a:p>
            <a:pPr marL="114300" indent="0">
              <a:buNone/>
            </a:pPr>
            <a:r>
              <a:rPr lang="en-US" sz="1200" dirty="0">
                <a:latin typeface="+mn-lt"/>
              </a:rPr>
              <a:t>3. Specialization: Students' specializations have been categorized into five groups. The majority of students are specialized in Computer Science, followed by Electronics/Electrical, Information Technology (IT), Mechanical, and other specializations.</a:t>
            </a:r>
          </a:p>
          <a:p>
            <a:pPr marL="114300" indent="0">
              <a:buNone/>
            </a:pPr>
            <a:r>
              <a:rPr lang="en-US" sz="1200" dirty="0">
                <a:latin typeface="+mn-lt"/>
              </a:rPr>
              <a:t>4. Geographical Background: A considerable part of the dataset involves students who attended college in Uttar Pradesh, indicating a geographical concentration of data sources.</a:t>
            </a:r>
          </a:p>
          <a:p>
            <a:pPr marL="114300" indent="0">
              <a:buNone/>
            </a:pPr>
            <a:r>
              <a:rPr lang="en-US" sz="1200" dirty="0">
                <a:latin typeface="+mn-lt"/>
              </a:rPr>
              <a:t>5. Assumptions for Linear Regression**: The dataset has been examined for all assumptions required for linear regression analysis, and it satisfies these prerequisites, making it suitable for further statistical analysis to explore relationships between salary and other features.</a:t>
            </a:r>
          </a:p>
          <a:p>
            <a:pPr marL="114300" indent="0">
              <a:buNone/>
            </a:pPr>
            <a:endParaRPr lang="en-US" sz="1200" dirty="0">
              <a:latin typeface="+mn-lt"/>
            </a:endParaRPr>
          </a:p>
          <a:p>
            <a:pPr marL="114300" indent="0">
              <a:buNone/>
            </a:pPr>
            <a:r>
              <a:rPr lang="en-US" sz="1200" dirty="0">
                <a:latin typeface="+mn-lt"/>
              </a:rPr>
              <a:t>This structured overview provides a clear picture of the dataset's composition and highlights the key areas for analysis, particularly in understanding how various factors might influence salary outcomes for engineering graduates.</a:t>
            </a:r>
            <a:endParaRPr lang="en-IN" sz="1200" dirty="0">
              <a:latin typeface="+mn-lt"/>
            </a:endParaRPr>
          </a:p>
        </p:txBody>
      </p:sp>
    </p:spTree>
    <p:extLst>
      <p:ext uri="{BB962C8B-B14F-4D97-AF65-F5344CB8AC3E}">
        <p14:creationId xmlns:p14="http://schemas.microsoft.com/office/powerpoint/2010/main" val="605872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82FC3-8ACA-2009-79DD-6E50003215B9}"/>
              </a:ext>
            </a:extLst>
          </p:cNvPr>
          <p:cNvSpPr>
            <a:spLocks noGrp="1"/>
          </p:cNvSpPr>
          <p:nvPr>
            <p:ph type="title"/>
          </p:nvPr>
        </p:nvSpPr>
        <p:spPr/>
        <p:txBody>
          <a:bodyPr/>
          <a:lstStyle/>
          <a:p>
            <a:r>
              <a:rPr lang="en-IN" dirty="0">
                <a:solidFill>
                  <a:srgbClr val="FF0000"/>
                </a:solidFill>
              </a:rPr>
              <a:t>Objective of the Project </a:t>
            </a:r>
          </a:p>
        </p:txBody>
      </p:sp>
      <p:sp>
        <p:nvSpPr>
          <p:cNvPr id="3" name="Text Placeholder 2">
            <a:extLst>
              <a:ext uri="{FF2B5EF4-FFF2-40B4-BE49-F238E27FC236}">
                <a16:creationId xmlns:a16="http://schemas.microsoft.com/office/drawing/2014/main" id="{89DE628C-0C58-8054-6C98-DE0BD121E23B}"/>
              </a:ext>
            </a:extLst>
          </p:cNvPr>
          <p:cNvSpPr>
            <a:spLocks noGrp="1"/>
          </p:cNvSpPr>
          <p:nvPr>
            <p:ph type="body" idx="1"/>
          </p:nvPr>
        </p:nvSpPr>
        <p:spPr/>
        <p:txBody>
          <a:bodyPr>
            <a:normAutofit/>
          </a:bodyPr>
          <a:lstStyle/>
          <a:p>
            <a:pPr>
              <a:buFont typeface="Wingdings" panose="05000000000000000000" pitchFamily="2" charset="2"/>
              <a:buChar char="Ø"/>
            </a:pPr>
            <a:r>
              <a:rPr lang="en-US" sz="2400" dirty="0"/>
              <a:t>The goal of this analysis is to derive insights and understanding from the provided dataset, with a specific focus on exploring the relationship between salary (the target variable) and various other features. The analysis will be structured around several key objectives:</a:t>
            </a:r>
          </a:p>
          <a:p>
            <a:pPr>
              <a:buFont typeface="Wingdings" panose="05000000000000000000" pitchFamily="2" charset="2"/>
              <a:buChar char="Ø"/>
            </a:pPr>
            <a:endParaRPr lang="en-US" sz="2400" dirty="0"/>
          </a:p>
          <a:p>
            <a:pPr>
              <a:buFont typeface="Wingdings" panose="05000000000000000000" pitchFamily="2" charset="2"/>
              <a:buChar char="Ø"/>
            </a:pPr>
            <a:r>
              <a:rPr lang="en-US" sz="2400" dirty="0"/>
              <a:t>1. Comprehensive description of the dataset and its features.</a:t>
            </a:r>
          </a:p>
          <a:p>
            <a:pPr>
              <a:buFont typeface="Wingdings" panose="05000000000000000000" pitchFamily="2" charset="2"/>
              <a:buChar char="Ø"/>
            </a:pPr>
            <a:r>
              <a:rPr lang="en-US" sz="2400" dirty="0"/>
              <a:t>2. Identification of patterns or trends within the data.</a:t>
            </a:r>
          </a:p>
          <a:p>
            <a:pPr>
              <a:buFont typeface="Wingdings" panose="05000000000000000000" pitchFamily="2" charset="2"/>
              <a:buChar char="Ø"/>
            </a:pPr>
            <a:r>
              <a:rPr lang="en-US" sz="2400" dirty="0"/>
              <a:t>3. Exploration of the relationships between independent variables and the target variable, Salary.</a:t>
            </a:r>
          </a:p>
          <a:p>
            <a:pPr>
              <a:buFont typeface="Wingdings" panose="05000000000000000000" pitchFamily="2" charset="2"/>
              <a:buChar char="Ø"/>
            </a:pPr>
            <a:r>
              <a:rPr lang="en-US" sz="2400" dirty="0"/>
              <a:t>4. Detection of outliers or anomalies present in the data.</a:t>
            </a:r>
            <a:endParaRPr lang="en-IN" sz="2400" dirty="0"/>
          </a:p>
        </p:txBody>
      </p:sp>
    </p:spTree>
    <p:extLst>
      <p:ext uri="{BB962C8B-B14F-4D97-AF65-F5344CB8AC3E}">
        <p14:creationId xmlns:p14="http://schemas.microsoft.com/office/powerpoint/2010/main" val="4242234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A4C0F-36A3-137A-B738-B722A3FECA8B}"/>
              </a:ext>
            </a:extLst>
          </p:cNvPr>
          <p:cNvSpPr>
            <a:spLocks noGrp="1"/>
          </p:cNvSpPr>
          <p:nvPr>
            <p:ph type="title"/>
          </p:nvPr>
        </p:nvSpPr>
        <p:spPr/>
        <p:txBody>
          <a:bodyPr/>
          <a:lstStyle/>
          <a:p>
            <a:r>
              <a:rPr lang="en-US" dirty="0">
                <a:solidFill>
                  <a:srgbClr val="FF0000"/>
                </a:solidFill>
              </a:rPr>
              <a:t>Summary of Dataset</a:t>
            </a:r>
            <a:endParaRPr lang="en-IN" dirty="0">
              <a:solidFill>
                <a:srgbClr val="FF0000"/>
              </a:solidFill>
            </a:endParaRPr>
          </a:p>
        </p:txBody>
      </p:sp>
      <p:sp>
        <p:nvSpPr>
          <p:cNvPr id="3" name="Text Placeholder 2">
            <a:extLst>
              <a:ext uri="{FF2B5EF4-FFF2-40B4-BE49-F238E27FC236}">
                <a16:creationId xmlns:a16="http://schemas.microsoft.com/office/drawing/2014/main" id="{A9CB6223-E8A1-C2FE-73B1-342D8714AACE}"/>
              </a:ext>
            </a:extLst>
          </p:cNvPr>
          <p:cNvSpPr>
            <a:spLocks noGrp="1"/>
          </p:cNvSpPr>
          <p:nvPr>
            <p:ph type="body" idx="1"/>
          </p:nvPr>
        </p:nvSpPr>
        <p:spPr/>
        <p:txBody>
          <a:bodyPr>
            <a:normAutofit/>
          </a:bodyPr>
          <a:lstStyle/>
          <a:p>
            <a:r>
              <a:rPr lang="en-US" sz="2400" dirty="0"/>
              <a:t>The Aspiring Mind Employment Outcome 2015 (AMEO) dataset, released by Aspiring Minds, focuses on employment outcomes for engineering graduates. It includes dependent variables such as Salary, Job Titles, and Job Locations, along with standardized scores in cognitive skills, technical skills, and personality skills. With around 40 independent variables and 4000 data points, these variables encompass both continuous and categorical data. The dataset also includes demographic features and unique identifiers for each candidate. </a:t>
            </a:r>
            <a:endParaRPr lang="en-IN" sz="2400" dirty="0"/>
          </a:p>
        </p:txBody>
      </p:sp>
    </p:spTree>
    <p:extLst>
      <p:ext uri="{BB962C8B-B14F-4D97-AF65-F5344CB8AC3E}">
        <p14:creationId xmlns:p14="http://schemas.microsoft.com/office/powerpoint/2010/main" val="2894991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8F8FA-19AF-2A42-0E0A-B8C6EE03D6D5}"/>
              </a:ext>
            </a:extLst>
          </p:cNvPr>
          <p:cNvSpPr>
            <a:spLocks noGrp="1"/>
          </p:cNvSpPr>
          <p:nvPr>
            <p:ph type="title"/>
          </p:nvPr>
        </p:nvSpPr>
        <p:spPr/>
        <p:txBody>
          <a:bodyPr/>
          <a:lstStyle/>
          <a:p>
            <a:r>
              <a:rPr lang="en-IN" dirty="0">
                <a:solidFill>
                  <a:srgbClr val="FF0000"/>
                </a:solidFill>
              </a:rPr>
              <a:t>Exploratory Data Analysis</a:t>
            </a:r>
          </a:p>
        </p:txBody>
      </p:sp>
      <p:sp>
        <p:nvSpPr>
          <p:cNvPr id="3" name="Text Placeholder 2">
            <a:extLst>
              <a:ext uri="{FF2B5EF4-FFF2-40B4-BE49-F238E27FC236}">
                <a16:creationId xmlns:a16="http://schemas.microsoft.com/office/drawing/2014/main" id="{E52D10E9-0E36-6343-6717-8DE402D2CEFE}"/>
              </a:ext>
            </a:extLst>
          </p:cNvPr>
          <p:cNvSpPr>
            <a:spLocks noGrp="1"/>
          </p:cNvSpPr>
          <p:nvPr>
            <p:ph type="body" idx="1"/>
          </p:nvPr>
        </p:nvSpPr>
        <p:spPr/>
        <p:txBody>
          <a:bodyPr>
            <a:normAutofit fontScale="92500" lnSpcReduction="20000"/>
          </a:bodyPr>
          <a:lstStyle/>
          <a:p>
            <a:pPr marL="114300" indent="0">
              <a:buNone/>
            </a:pPr>
            <a:r>
              <a:rPr lang="en-IN" dirty="0"/>
              <a:t>Step 1: Data Cleaning </a:t>
            </a:r>
          </a:p>
          <a:p>
            <a:pPr>
              <a:buFont typeface="Wingdings" panose="05000000000000000000" pitchFamily="2" charset="2"/>
              <a:buChar char="q"/>
            </a:pPr>
            <a:r>
              <a:rPr lang="en-IN" dirty="0"/>
              <a:t>Removing Unwanted Columns </a:t>
            </a:r>
          </a:p>
          <a:p>
            <a:pPr>
              <a:buFont typeface="Wingdings" panose="05000000000000000000" pitchFamily="2" charset="2"/>
              <a:buChar char="q"/>
            </a:pPr>
            <a:r>
              <a:rPr lang="en-IN" dirty="0"/>
              <a:t>Data Type Conversion</a:t>
            </a:r>
          </a:p>
          <a:p>
            <a:pPr>
              <a:buFont typeface="Wingdings" panose="05000000000000000000" pitchFamily="2" charset="2"/>
              <a:buChar char="q"/>
            </a:pPr>
            <a:r>
              <a:rPr lang="en-IN" dirty="0"/>
              <a:t>Collapsing Categories </a:t>
            </a:r>
          </a:p>
          <a:p>
            <a:pPr marL="114300" indent="0">
              <a:buNone/>
            </a:pPr>
            <a:r>
              <a:rPr lang="en-IN" dirty="0"/>
              <a:t>Step 2: Data Manipulation </a:t>
            </a:r>
          </a:p>
          <a:p>
            <a:pPr>
              <a:buFont typeface="Wingdings" panose="05000000000000000000" pitchFamily="2" charset="2"/>
              <a:buChar char="q"/>
            </a:pPr>
            <a:r>
              <a:rPr lang="en-IN" dirty="0"/>
              <a:t>Adding a Tenure Column </a:t>
            </a:r>
          </a:p>
          <a:p>
            <a:pPr>
              <a:buFont typeface="Wingdings" panose="05000000000000000000" pitchFamily="2" charset="2"/>
              <a:buChar char="q"/>
            </a:pPr>
            <a:r>
              <a:rPr lang="en-IN" dirty="0"/>
              <a:t>Imputing Categorical column with mode values </a:t>
            </a:r>
          </a:p>
          <a:p>
            <a:pPr>
              <a:buFont typeface="Wingdings" panose="05000000000000000000" pitchFamily="2" charset="2"/>
              <a:buChar char="q"/>
            </a:pPr>
            <a:r>
              <a:rPr lang="en-IN" dirty="0"/>
              <a:t>Validating 10, 12 percentage, and College GPA </a:t>
            </a:r>
          </a:p>
          <a:p>
            <a:pPr>
              <a:buFont typeface="Wingdings" panose="05000000000000000000" pitchFamily="2" charset="2"/>
              <a:buChar char="q"/>
            </a:pPr>
            <a:r>
              <a:rPr lang="en-IN" dirty="0"/>
              <a:t>Checking the condition of DOL &gt; DOJ </a:t>
            </a:r>
          </a:p>
          <a:p>
            <a:pPr>
              <a:buFont typeface="Wingdings" panose="05000000000000000000" pitchFamily="2" charset="2"/>
              <a:buChar char="q"/>
            </a:pPr>
            <a:r>
              <a:rPr lang="en-IN" dirty="0"/>
              <a:t>Imputing Numerical Columns with median values</a:t>
            </a:r>
          </a:p>
        </p:txBody>
      </p:sp>
      <p:pic>
        <p:nvPicPr>
          <p:cNvPr id="5" name="Picture 4" descr="A diagram with graphs and charts&#10;&#10;Description automatically generated with medium confidence">
            <a:extLst>
              <a:ext uri="{FF2B5EF4-FFF2-40B4-BE49-F238E27FC236}">
                <a16:creationId xmlns:a16="http://schemas.microsoft.com/office/drawing/2014/main" id="{B0612EDE-E581-197B-EDAE-E91DDFA17627}"/>
              </a:ext>
            </a:extLst>
          </p:cNvPr>
          <p:cNvPicPr>
            <a:picLocks noChangeAspect="1"/>
          </p:cNvPicPr>
          <p:nvPr/>
        </p:nvPicPr>
        <p:blipFill>
          <a:blip r:embed="rId2"/>
          <a:stretch>
            <a:fillRect/>
          </a:stretch>
        </p:blipFill>
        <p:spPr>
          <a:xfrm>
            <a:off x="6881566" y="155642"/>
            <a:ext cx="5209915" cy="4195695"/>
          </a:xfrm>
          <a:prstGeom prst="rect">
            <a:avLst/>
          </a:prstGeom>
          <a:effectLst>
            <a:glow rad="127000">
              <a:schemeClr val="accent1"/>
            </a:glow>
            <a:reflection stA="4000" endPos="76000" dir="5400000" sy="-100000" algn="bl" rotWithShape="0"/>
          </a:effectLst>
          <a:scene3d>
            <a:camera prst="orthographicFront"/>
            <a:lightRig rig="flat" dir="t"/>
          </a:scene3d>
          <a:sp3d contourW="12700">
            <a:bevelB prst="relaxedInset"/>
            <a:contourClr>
              <a:schemeClr val="bg1"/>
            </a:contourClr>
          </a:sp3d>
        </p:spPr>
      </p:pic>
    </p:spTree>
    <p:extLst>
      <p:ext uri="{BB962C8B-B14F-4D97-AF65-F5344CB8AC3E}">
        <p14:creationId xmlns:p14="http://schemas.microsoft.com/office/powerpoint/2010/main" val="4207792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191EBFD-9772-2D92-6AE2-90A3EFE3C917}"/>
              </a:ext>
            </a:extLst>
          </p:cNvPr>
          <p:cNvSpPr>
            <a:spLocks noGrp="1"/>
          </p:cNvSpPr>
          <p:nvPr>
            <p:ph type="title"/>
          </p:nvPr>
        </p:nvSpPr>
        <p:spPr>
          <a:xfrm>
            <a:off x="512190" y="153645"/>
            <a:ext cx="3626177" cy="591074"/>
          </a:xfrm>
        </p:spPr>
        <p:txBody>
          <a:bodyPr>
            <a:normAutofit/>
          </a:bodyPr>
          <a:lstStyle/>
          <a:p>
            <a:r>
              <a:rPr lang="en-US" dirty="0">
                <a:solidFill>
                  <a:schemeClr val="accent2">
                    <a:lumMod val="50000"/>
                  </a:schemeClr>
                </a:solidFill>
              </a:rPr>
              <a:t>Univariate Analysis</a:t>
            </a:r>
            <a:endParaRPr lang="en-IN" dirty="0">
              <a:solidFill>
                <a:schemeClr val="accent2">
                  <a:lumMod val="50000"/>
                </a:schemeClr>
              </a:solidFill>
            </a:endParaRPr>
          </a:p>
        </p:txBody>
      </p:sp>
      <p:sp>
        <p:nvSpPr>
          <p:cNvPr id="16" name="TextBox 15">
            <a:extLst>
              <a:ext uri="{FF2B5EF4-FFF2-40B4-BE49-F238E27FC236}">
                <a16:creationId xmlns:a16="http://schemas.microsoft.com/office/drawing/2014/main" id="{BA60C712-59A6-4F4F-9C14-7888C195F448}"/>
              </a:ext>
            </a:extLst>
          </p:cNvPr>
          <p:cNvSpPr txBox="1"/>
          <p:nvPr/>
        </p:nvSpPr>
        <p:spPr>
          <a:xfrm>
            <a:off x="4138367" y="153644"/>
            <a:ext cx="7541443" cy="1384995"/>
          </a:xfrm>
          <a:prstGeom prst="rect">
            <a:avLst/>
          </a:prstGeom>
          <a:noFill/>
        </p:spPr>
        <p:txBody>
          <a:bodyPr wrap="square" rtlCol="0">
            <a:spAutoFit/>
          </a:bodyPr>
          <a:lstStyle/>
          <a:p>
            <a:pPr algn="l"/>
            <a:r>
              <a:rPr lang="en-US" b="0" i="0" dirty="0">
                <a:solidFill>
                  <a:schemeClr val="accent4">
                    <a:lumMod val="50000"/>
                  </a:schemeClr>
                </a:solidFill>
                <a:effectLst/>
                <a:latin typeface="Segoe UI Emoji" panose="020B0502040204020203" pitchFamily="34" charset="0"/>
                <a:ea typeface="Segoe UI Emoji" panose="020B0502040204020203" pitchFamily="34" charset="0"/>
              </a:rPr>
              <a:t>The data indicates a typical range for college GPA lying between 60% to 80%, suggesting a distribution of academic performance among graduates within this range. In contrast, the percentages for </a:t>
            </a:r>
            <a:r>
              <a:rPr lang="en-US" b="0" i="0" dirty="0">
                <a:solidFill>
                  <a:srgbClr val="FF0000"/>
                </a:solidFill>
                <a:effectLst/>
                <a:latin typeface="Segoe UI Emoji" panose="020B0502040204020203" pitchFamily="34" charset="0"/>
                <a:ea typeface="Segoe UI Emoji" panose="020B0502040204020203" pitchFamily="34" charset="0"/>
              </a:rPr>
              <a:t>10th and 12th grades </a:t>
            </a:r>
            <a:r>
              <a:rPr lang="en-US" b="0" i="0" dirty="0">
                <a:solidFill>
                  <a:schemeClr val="accent4">
                    <a:lumMod val="50000"/>
                  </a:schemeClr>
                </a:solidFill>
                <a:effectLst/>
                <a:latin typeface="Segoe UI Emoji" panose="020B0502040204020203" pitchFamily="34" charset="0"/>
                <a:ea typeface="Segoe UI Emoji" panose="020B0502040204020203" pitchFamily="34" charset="0"/>
              </a:rPr>
              <a:t>show a gradual increase from </a:t>
            </a:r>
            <a:r>
              <a:rPr lang="en-US" b="0" i="0" dirty="0">
                <a:solidFill>
                  <a:srgbClr val="FF0000"/>
                </a:solidFill>
                <a:effectLst/>
                <a:latin typeface="Segoe UI Emoji" panose="020B0502040204020203" pitchFamily="34" charset="0"/>
                <a:ea typeface="Segoe UI Emoji" panose="020B0502040204020203" pitchFamily="34" charset="0"/>
              </a:rPr>
              <a:t>60% to 90%, </a:t>
            </a:r>
            <a:r>
              <a:rPr lang="en-US" b="0" i="0" dirty="0">
                <a:solidFill>
                  <a:schemeClr val="accent4">
                    <a:lumMod val="50000"/>
                  </a:schemeClr>
                </a:solidFill>
                <a:effectLst/>
                <a:latin typeface="Segoe UI Emoji" panose="020B0502040204020203" pitchFamily="34" charset="0"/>
                <a:ea typeface="Segoe UI Emoji" panose="020B0502040204020203" pitchFamily="34" charset="0"/>
              </a:rPr>
              <a:t>indicating a trend of academic improvement or higher achievement levels as students progress through secondary education. This upward trajectory in secondary school performance could reflect increased maturity, academic focus, or better preparation for college-level studies.</a:t>
            </a:r>
            <a:endParaRPr lang="en-IN" dirty="0">
              <a:solidFill>
                <a:schemeClr val="accent4">
                  <a:lumMod val="50000"/>
                </a:schemeClr>
              </a:solidFill>
              <a:latin typeface="Segoe UI Emoji" panose="020B0502040204020203" pitchFamily="34" charset="0"/>
              <a:ea typeface="Segoe UI Emoji" panose="020B0502040204020203" pitchFamily="34" charset="0"/>
            </a:endParaRPr>
          </a:p>
        </p:txBody>
      </p:sp>
      <p:pic>
        <p:nvPicPr>
          <p:cNvPr id="3" name="Picture 2">
            <a:extLst>
              <a:ext uri="{FF2B5EF4-FFF2-40B4-BE49-F238E27FC236}">
                <a16:creationId xmlns:a16="http://schemas.microsoft.com/office/drawing/2014/main" id="{82DD03CF-4762-0D0F-FC19-DED96D34CFD2}"/>
              </a:ext>
            </a:extLst>
          </p:cNvPr>
          <p:cNvPicPr>
            <a:picLocks noChangeAspect="1"/>
          </p:cNvPicPr>
          <p:nvPr/>
        </p:nvPicPr>
        <p:blipFill>
          <a:blip r:embed="rId2"/>
          <a:stretch>
            <a:fillRect/>
          </a:stretch>
        </p:blipFill>
        <p:spPr>
          <a:xfrm>
            <a:off x="6096001" y="1687057"/>
            <a:ext cx="5662714" cy="1741943"/>
          </a:xfrm>
          <a:prstGeom prst="rect">
            <a:avLst/>
          </a:prstGeom>
        </p:spPr>
      </p:pic>
      <p:pic>
        <p:nvPicPr>
          <p:cNvPr id="5" name="Picture 4">
            <a:extLst>
              <a:ext uri="{FF2B5EF4-FFF2-40B4-BE49-F238E27FC236}">
                <a16:creationId xmlns:a16="http://schemas.microsoft.com/office/drawing/2014/main" id="{36B28D11-BD84-45C8-1A8E-985AFD72F548}"/>
              </a:ext>
            </a:extLst>
          </p:cNvPr>
          <p:cNvPicPr>
            <a:picLocks noChangeAspect="1"/>
          </p:cNvPicPr>
          <p:nvPr/>
        </p:nvPicPr>
        <p:blipFill>
          <a:blip r:embed="rId3"/>
          <a:stretch>
            <a:fillRect/>
          </a:stretch>
        </p:blipFill>
        <p:spPr>
          <a:xfrm>
            <a:off x="377287" y="1687057"/>
            <a:ext cx="5334867" cy="5017298"/>
          </a:xfrm>
          <a:prstGeom prst="rect">
            <a:avLst/>
          </a:prstGeom>
        </p:spPr>
      </p:pic>
      <p:pic>
        <p:nvPicPr>
          <p:cNvPr id="7" name="Picture 6">
            <a:extLst>
              <a:ext uri="{FF2B5EF4-FFF2-40B4-BE49-F238E27FC236}">
                <a16:creationId xmlns:a16="http://schemas.microsoft.com/office/drawing/2014/main" id="{4C18DC41-8136-1D03-0AFA-CE01EA634F25}"/>
              </a:ext>
            </a:extLst>
          </p:cNvPr>
          <p:cNvPicPr>
            <a:picLocks noChangeAspect="1"/>
          </p:cNvPicPr>
          <p:nvPr/>
        </p:nvPicPr>
        <p:blipFill>
          <a:blip r:embed="rId4"/>
          <a:stretch>
            <a:fillRect/>
          </a:stretch>
        </p:blipFill>
        <p:spPr>
          <a:xfrm>
            <a:off x="6096000" y="3577418"/>
            <a:ext cx="5662714" cy="2808630"/>
          </a:xfrm>
          <a:prstGeom prst="rect">
            <a:avLst/>
          </a:prstGeom>
        </p:spPr>
      </p:pic>
    </p:spTree>
    <p:extLst>
      <p:ext uri="{BB962C8B-B14F-4D97-AF65-F5344CB8AC3E}">
        <p14:creationId xmlns:p14="http://schemas.microsoft.com/office/powerpoint/2010/main" val="1305912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different states&#10;&#10;Description automatically generated">
            <a:extLst>
              <a:ext uri="{FF2B5EF4-FFF2-40B4-BE49-F238E27FC236}">
                <a16:creationId xmlns:a16="http://schemas.microsoft.com/office/drawing/2014/main" id="{DD79B927-E84E-5ECA-393B-1F381F5CA390}"/>
              </a:ext>
            </a:extLst>
          </p:cNvPr>
          <p:cNvPicPr>
            <a:picLocks noChangeAspect="1"/>
          </p:cNvPicPr>
          <p:nvPr/>
        </p:nvPicPr>
        <p:blipFill>
          <a:blip r:embed="rId2"/>
          <a:stretch>
            <a:fillRect/>
          </a:stretch>
        </p:blipFill>
        <p:spPr>
          <a:xfrm>
            <a:off x="474617" y="3429000"/>
            <a:ext cx="7120379" cy="3511485"/>
          </a:xfrm>
          <a:prstGeom prst="rect">
            <a:avLst/>
          </a:prstGeom>
        </p:spPr>
      </p:pic>
      <p:pic>
        <p:nvPicPr>
          <p:cNvPr id="5" name="Picture 4" descr="A graph of blue bars&#10;&#10;Description automatically generated">
            <a:extLst>
              <a:ext uri="{FF2B5EF4-FFF2-40B4-BE49-F238E27FC236}">
                <a16:creationId xmlns:a16="http://schemas.microsoft.com/office/drawing/2014/main" id="{1C78D030-4F26-A3A8-2EA7-7CFFFF171B68}"/>
              </a:ext>
            </a:extLst>
          </p:cNvPr>
          <p:cNvPicPr>
            <a:picLocks noChangeAspect="1"/>
          </p:cNvPicPr>
          <p:nvPr/>
        </p:nvPicPr>
        <p:blipFill>
          <a:blip r:embed="rId3"/>
          <a:stretch>
            <a:fillRect/>
          </a:stretch>
        </p:blipFill>
        <p:spPr>
          <a:xfrm>
            <a:off x="5871482" y="306371"/>
            <a:ext cx="6138266" cy="2912882"/>
          </a:xfrm>
          <a:prstGeom prst="rect">
            <a:avLst/>
          </a:prstGeom>
        </p:spPr>
      </p:pic>
      <p:pic>
        <p:nvPicPr>
          <p:cNvPr id="7" name="Picture 6" descr="A graph of blue bars&#10;&#10;Description automatically generated with medium confidence">
            <a:extLst>
              <a:ext uri="{FF2B5EF4-FFF2-40B4-BE49-F238E27FC236}">
                <a16:creationId xmlns:a16="http://schemas.microsoft.com/office/drawing/2014/main" id="{536C20AD-C519-9BDF-A88F-924F2BE3B629}"/>
              </a:ext>
            </a:extLst>
          </p:cNvPr>
          <p:cNvPicPr>
            <a:picLocks noChangeAspect="1"/>
          </p:cNvPicPr>
          <p:nvPr/>
        </p:nvPicPr>
        <p:blipFill>
          <a:blip r:embed="rId4"/>
          <a:stretch>
            <a:fillRect/>
          </a:stretch>
        </p:blipFill>
        <p:spPr>
          <a:xfrm>
            <a:off x="358579" y="728097"/>
            <a:ext cx="5079183" cy="2740843"/>
          </a:xfrm>
          <a:prstGeom prst="rect">
            <a:avLst/>
          </a:prstGeom>
        </p:spPr>
      </p:pic>
      <p:sp>
        <p:nvSpPr>
          <p:cNvPr id="8" name="TextBox 7">
            <a:extLst>
              <a:ext uri="{FF2B5EF4-FFF2-40B4-BE49-F238E27FC236}">
                <a16:creationId xmlns:a16="http://schemas.microsoft.com/office/drawing/2014/main" id="{8AA658C2-2951-C88C-C065-14248B5B7E67}"/>
              </a:ext>
            </a:extLst>
          </p:cNvPr>
          <p:cNvSpPr txBox="1"/>
          <p:nvPr/>
        </p:nvSpPr>
        <p:spPr>
          <a:xfrm>
            <a:off x="7975076" y="3685880"/>
            <a:ext cx="4034672" cy="1600438"/>
          </a:xfrm>
          <a:prstGeom prst="rect">
            <a:avLst/>
          </a:prstGeom>
          <a:noFill/>
        </p:spPr>
        <p:txBody>
          <a:bodyPr wrap="square" rtlCol="0">
            <a:spAutoFit/>
          </a:bodyPr>
          <a:lstStyle/>
          <a:p>
            <a:r>
              <a:rPr lang="en-US" b="0" i="0" dirty="0">
                <a:solidFill>
                  <a:schemeClr val="accent6">
                    <a:lumMod val="50000"/>
                  </a:schemeClr>
                </a:solidFill>
                <a:effectLst/>
                <a:latin typeface="Segoe UI Emoji" panose="020B0502040204020203" pitchFamily="34" charset="0"/>
                <a:ea typeface="Segoe UI Emoji" panose="020B0502040204020203" pitchFamily="34" charset="0"/>
              </a:rPr>
              <a:t>Concentration of grads in Bangalore, Noida, Hyderabad, Pune indicates urban job market appeal. Preference for state/CBSE boards suggests trust in quality, shaping educational paths. Tailored workforce strategies needed. Align policies with boards to foster excellence, readiness</a:t>
            </a:r>
            <a:endParaRPr lang="en-IN" dirty="0">
              <a:solidFill>
                <a:schemeClr val="accent6">
                  <a:lumMod val="50000"/>
                </a:schemeClr>
              </a:solidFill>
              <a:latin typeface="Segoe UI Emoji" panose="020B0502040204020203" pitchFamily="34" charset="0"/>
              <a:ea typeface="Segoe UI Emoji" panose="020B0502040204020203" pitchFamily="34" charset="0"/>
            </a:endParaRPr>
          </a:p>
        </p:txBody>
      </p:sp>
      <p:sp>
        <p:nvSpPr>
          <p:cNvPr id="2" name="TextBox 1">
            <a:extLst>
              <a:ext uri="{FF2B5EF4-FFF2-40B4-BE49-F238E27FC236}">
                <a16:creationId xmlns:a16="http://schemas.microsoft.com/office/drawing/2014/main" id="{4994EF01-13EF-C73B-9AA9-F1031BBF2735}"/>
              </a:ext>
            </a:extLst>
          </p:cNvPr>
          <p:cNvSpPr txBox="1"/>
          <p:nvPr/>
        </p:nvSpPr>
        <p:spPr>
          <a:xfrm>
            <a:off x="651753" y="306371"/>
            <a:ext cx="4786009" cy="461665"/>
          </a:xfrm>
          <a:prstGeom prst="rect">
            <a:avLst/>
          </a:prstGeom>
          <a:noFill/>
        </p:spPr>
        <p:txBody>
          <a:bodyPr wrap="square" rtlCol="0">
            <a:spAutoFit/>
          </a:bodyPr>
          <a:lstStyle/>
          <a:p>
            <a:r>
              <a:rPr lang="en-US" sz="2400" dirty="0">
                <a:solidFill>
                  <a:srgbClr val="FF0000"/>
                </a:solidFill>
              </a:rPr>
              <a:t>Job state and 10</a:t>
            </a:r>
            <a:r>
              <a:rPr lang="en-US" sz="2400" baseline="30000" dirty="0">
                <a:solidFill>
                  <a:srgbClr val="FF0000"/>
                </a:solidFill>
              </a:rPr>
              <a:t>th</a:t>
            </a:r>
            <a:r>
              <a:rPr lang="en-US" sz="2400" dirty="0">
                <a:solidFill>
                  <a:srgbClr val="FF0000"/>
                </a:solidFill>
              </a:rPr>
              <a:t> and 12</a:t>
            </a:r>
            <a:r>
              <a:rPr lang="en-US" sz="2400" baseline="30000" dirty="0">
                <a:solidFill>
                  <a:srgbClr val="FF0000"/>
                </a:solidFill>
              </a:rPr>
              <a:t>th</a:t>
            </a:r>
            <a:r>
              <a:rPr lang="en-US" sz="2400" dirty="0">
                <a:solidFill>
                  <a:srgbClr val="FF0000"/>
                </a:solidFill>
              </a:rPr>
              <a:t> Board</a:t>
            </a:r>
            <a:endParaRPr lang="en-IN" sz="2400" dirty="0">
              <a:solidFill>
                <a:srgbClr val="FF0000"/>
              </a:solidFill>
            </a:endParaRPr>
          </a:p>
        </p:txBody>
      </p:sp>
    </p:spTree>
    <p:extLst>
      <p:ext uri="{BB962C8B-B14F-4D97-AF65-F5344CB8AC3E}">
        <p14:creationId xmlns:p14="http://schemas.microsoft.com/office/powerpoint/2010/main" val="704938330"/>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344</TotalTime>
  <Words>1566</Words>
  <Application>Microsoft Office PowerPoint</Application>
  <PresentationFormat>Widescreen</PresentationFormat>
  <Paragraphs>84</Paragraphs>
  <Slides>15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Segoe UI Emoji</vt:lpstr>
      <vt:lpstr>Calibri</vt:lpstr>
      <vt:lpstr>Arial</vt:lpstr>
      <vt:lpstr>Libre Baskerville</vt:lpstr>
      <vt:lpstr>Wingdings</vt:lpstr>
      <vt:lpstr>Office Theme</vt:lpstr>
      <vt:lpstr>PowerPoint Presentation</vt:lpstr>
      <vt:lpstr>About me</vt:lpstr>
      <vt:lpstr>Problem Statement </vt:lpstr>
      <vt:lpstr>Brief About Data </vt:lpstr>
      <vt:lpstr>Objective of the Project </vt:lpstr>
      <vt:lpstr>Summary of Dataset</vt:lpstr>
      <vt:lpstr>Exploratory Data Analysis</vt:lpstr>
      <vt:lpstr>Univariate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Raghu Ram Aduri</dc:creator>
  <cp:lastModifiedBy>Mohan Suneel</cp:lastModifiedBy>
  <cp:revision>10</cp:revision>
  <dcterms:created xsi:type="dcterms:W3CDTF">2021-02-16T05:19:01Z</dcterms:created>
  <dcterms:modified xsi:type="dcterms:W3CDTF">2024-02-23T10:34:04Z</dcterms:modified>
</cp:coreProperties>
</file>